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6" y="0"/>
            <a:ext cx="9116987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5290" y="1534664"/>
            <a:ext cx="791341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68CE3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487" y="807072"/>
            <a:ext cx="8297025" cy="51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1540" y="1707748"/>
            <a:ext cx="6160919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68CE3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22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hyperlink" Target="mailto:rollingpuf@gmail.com" TargetMode="External"/><Relationship Id="rId4" Type="http://schemas.openxmlformats.org/officeDocument/2006/relationships/hyperlink" Target="mailto:ollingpuf@gmail.com" TargetMode="External"/><Relationship Id="rId5" Type="http://schemas.openxmlformats.org/officeDocument/2006/relationships/hyperlink" Target="mailto:reneantorenes@gmail.com" TargetMode="External"/><Relationship Id="rId6" Type="http://schemas.openxmlformats.org/officeDocument/2006/relationships/hyperlink" Target="mailto:enes@gmail.com" TargetMode="External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23.png"/><Relationship Id="rId11" Type="http://schemas.openxmlformats.org/officeDocument/2006/relationships/image" Target="../media/image58.jpg"/><Relationship Id="rId12" Type="http://schemas.openxmlformats.org/officeDocument/2006/relationships/image" Target="../media/image59.jpg"/><Relationship Id="rId13" Type="http://schemas.openxmlformats.org/officeDocument/2006/relationships/image" Target="../media/image22.png"/><Relationship Id="rId14" Type="http://schemas.openxmlformats.org/officeDocument/2006/relationships/image" Target="../media/image60.jpg"/><Relationship Id="rId15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07" y="0"/>
            <a:ext cx="9124950" cy="5151120"/>
            <a:chOff x="9707" y="0"/>
            <a:chExt cx="9124950" cy="515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7" y="0"/>
              <a:ext cx="9124585" cy="51510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8425" y="2388100"/>
              <a:ext cx="2808597" cy="207624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52074" y="4600224"/>
            <a:ext cx="33820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40" b="1">
                <a:latin typeface="Palatino Linotype"/>
                <a:cs typeface="Palatino Linotype"/>
              </a:rPr>
              <a:t>P</a:t>
            </a:r>
            <a:r>
              <a:rPr dirty="0" sz="2200" spc="40" b="1">
                <a:solidFill>
                  <a:srgbClr val="549B35"/>
                </a:solidFill>
                <a:latin typeface="Palatino Linotype"/>
                <a:cs typeface="Palatino Linotype"/>
              </a:rPr>
              <a:t>róxima</a:t>
            </a:r>
            <a:r>
              <a:rPr dirty="0" sz="2200" spc="-70" b="1">
                <a:solidFill>
                  <a:srgbClr val="549B35"/>
                </a:solidFill>
                <a:latin typeface="Palatino Linotype"/>
                <a:cs typeface="Palatino Linotype"/>
              </a:rPr>
              <a:t> </a:t>
            </a:r>
            <a:r>
              <a:rPr dirty="0" sz="2200" spc="40" b="1">
                <a:solidFill>
                  <a:srgbClr val="549B35"/>
                </a:solidFill>
                <a:latin typeface="Palatino Linotype"/>
                <a:cs typeface="Palatino Linotype"/>
              </a:rPr>
              <a:t>parada,</a:t>
            </a:r>
            <a:r>
              <a:rPr dirty="0" sz="2200" spc="-80" b="1">
                <a:solidFill>
                  <a:srgbClr val="549B35"/>
                </a:solidFill>
                <a:latin typeface="Palatino Linotype"/>
                <a:cs typeface="Palatino Linotype"/>
              </a:rPr>
              <a:t> </a:t>
            </a:r>
            <a:r>
              <a:rPr dirty="0" sz="2200" spc="15" b="1">
                <a:solidFill>
                  <a:srgbClr val="549B35"/>
                </a:solidFill>
                <a:latin typeface="Palatino Linotype"/>
                <a:cs typeface="Palatino Linotype"/>
              </a:rPr>
              <a:t>tu</a:t>
            </a:r>
            <a:r>
              <a:rPr dirty="0" sz="2200" spc="-70" b="1">
                <a:solidFill>
                  <a:srgbClr val="549B35"/>
                </a:solidFill>
                <a:latin typeface="Palatino Linotype"/>
                <a:cs typeface="Palatino Linotype"/>
              </a:rPr>
              <a:t> </a:t>
            </a:r>
            <a:r>
              <a:rPr dirty="0" sz="2200" spc="35" b="1">
                <a:latin typeface="Palatino Linotype"/>
                <a:cs typeface="Palatino Linotype"/>
              </a:rPr>
              <a:t>hogar</a:t>
            </a:r>
            <a:r>
              <a:rPr dirty="0" sz="2200" spc="35" b="1">
                <a:solidFill>
                  <a:srgbClr val="549B35"/>
                </a:solidFill>
                <a:latin typeface="Palatino Linotype"/>
                <a:cs typeface="Palatino Linotype"/>
              </a:rPr>
              <a:t>.</a:t>
            </a:r>
            <a:endParaRPr sz="2200">
              <a:latin typeface="Palatino Linotype"/>
              <a:cs typeface="Palatino Linotype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4600" y="237824"/>
            <a:ext cx="2076249" cy="20762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925" y="1178825"/>
              <a:ext cx="4687349" cy="26249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0400" y="1169300"/>
              <a:ext cx="4706620" cy="2644140"/>
            </a:xfrm>
            <a:custGeom>
              <a:avLst/>
              <a:gdLst/>
              <a:ahLst/>
              <a:cxnLst/>
              <a:rect l="l" t="t" r="r" b="b"/>
              <a:pathLst>
                <a:path w="4706620" h="2644140">
                  <a:moveTo>
                    <a:pt x="0" y="0"/>
                  </a:moveTo>
                  <a:lnTo>
                    <a:pt x="4706399" y="0"/>
                  </a:lnTo>
                  <a:lnTo>
                    <a:pt x="4706399" y="2643974"/>
                  </a:lnTo>
                  <a:lnTo>
                    <a:pt x="0" y="264397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5835015" marR="5080" indent="-308610">
              <a:lnSpc>
                <a:spcPct val="101600"/>
              </a:lnSpc>
              <a:spcBef>
                <a:spcPts val="70"/>
              </a:spcBef>
              <a:tabLst>
                <a:tab pos="5834380" algn="l"/>
              </a:tabLst>
            </a:pPr>
            <a:r>
              <a:rPr dirty="0" spc="90"/>
              <a:t>-	</a:t>
            </a:r>
            <a:r>
              <a:rPr dirty="0" spc="105"/>
              <a:t>Etiqueta</a:t>
            </a:r>
            <a:r>
              <a:rPr dirty="0" spc="160"/>
              <a:t> </a:t>
            </a:r>
            <a:r>
              <a:rPr dirty="0" spc="90"/>
              <a:t>con</a:t>
            </a:r>
            <a:r>
              <a:rPr dirty="0" spc="165"/>
              <a:t> </a:t>
            </a:r>
            <a:r>
              <a:rPr dirty="0" spc="105"/>
              <a:t>forma</a:t>
            </a:r>
            <a:r>
              <a:rPr dirty="0" spc="160"/>
              <a:t> </a:t>
            </a:r>
            <a:r>
              <a:rPr dirty="0" spc="120"/>
              <a:t>de </a:t>
            </a:r>
            <a:r>
              <a:rPr dirty="0" spc="-430"/>
              <a:t> </a:t>
            </a:r>
            <a:r>
              <a:rPr dirty="0" spc="100"/>
              <a:t>pasaporte.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37942" y="1550022"/>
            <a:ext cx="2785745" cy="316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675" indent="-308610">
              <a:lnSpc>
                <a:spcPct val="100000"/>
              </a:lnSpc>
              <a:spcBef>
                <a:spcPts val="100"/>
              </a:spcBef>
              <a:buChar char="-"/>
              <a:tabLst>
                <a:tab pos="320040" algn="l"/>
                <a:tab pos="321310" algn="l"/>
              </a:tabLst>
            </a:pPr>
            <a:r>
              <a:rPr dirty="0" sz="1600" spc="95" b="1">
                <a:latin typeface="Arial"/>
                <a:cs typeface="Arial"/>
              </a:rPr>
              <a:t>Concepto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120" b="1">
                <a:latin typeface="Arial"/>
                <a:cs typeface="Arial"/>
              </a:rPr>
              <a:t>de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30" b="1">
                <a:latin typeface="Arial"/>
                <a:cs typeface="Arial"/>
              </a:rPr>
              <a:t>viaje.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-"/>
            </a:pPr>
            <a:endParaRPr sz="1650">
              <a:latin typeface="Arial"/>
              <a:cs typeface="Arial"/>
            </a:endParaRPr>
          </a:p>
          <a:p>
            <a:pPr marL="320675" marR="8255" indent="-308610">
              <a:lnSpc>
                <a:spcPct val="101600"/>
              </a:lnSpc>
              <a:buChar char="-"/>
              <a:tabLst>
                <a:tab pos="320040" algn="l"/>
                <a:tab pos="321310" algn="l"/>
                <a:tab pos="749935" algn="l"/>
                <a:tab pos="1412875" algn="l"/>
                <a:tab pos="1809750" algn="l"/>
                <a:tab pos="1927860" algn="l"/>
                <a:tab pos="2345055" algn="l"/>
                <a:tab pos="2583815" algn="l"/>
              </a:tabLst>
            </a:pPr>
            <a:r>
              <a:rPr dirty="0" sz="1600" spc="30" b="1">
                <a:latin typeface="Arial"/>
                <a:cs typeface="Arial"/>
              </a:rPr>
              <a:t>Sellos</a:t>
            </a:r>
            <a:r>
              <a:rPr dirty="0" sz="1600" spc="190" b="1">
                <a:latin typeface="Arial"/>
                <a:cs typeface="Arial"/>
              </a:rPr>
              <a:t> </a:t>
            </a:r>
            <a:r>
              <a:rPr dirty="0" sz="1600" spc="120" b="1">
                <a:latin typeface="Arial"/>
                <a:cs typeface="Arial"/>
              </a:rPr>
              <a:t>de</a:t>
            </a:r>
            <a:r>
              <a:rPr dirty="0" sz="1600" spc="195" b="1">
                <a:latin typeface="Arial"/>
                <a:cs typeface="Arial"/>
              </a:rPr>
              <a:t> </a:t>
            </a:r>
            <a:r>
              <a:rPr dirty="0" sz="1600" spc="150" b="1">
                <a:latin typeface="Arial"/>
                <a:cs typeface="Arial"/>
              </a:rPr>
              <a:t>cada</a:t>
            </a:r>
            <a:r>
              <a:rPr dirty="0" sz="1600" spc="195" b="1">
                <a:latin typeface="Arial"/>
                <a:cs typeface="Arial"/>
              </a:rPr>
              <a:t> </a:t>
            </a:r>
            <a:r>
              <a:rPr dirty="0" sz="1600" spc="105" b="1">
                <a:latin typeface="Arial"/>
                <a:cs typeface="Arial"/>
              </a:rPr>
              <a:t>uno</a:t>
            </a:r>
            <a:r>
              <a:rPr dirty="0" sz="1600" spc="190" b="1">
                <a:latin typeface="Arial"/>
                <a:cs typeface="Arial"/>
              </a:rPr>
              <a:t> </a:t>
            </a:r>
            <a:r>
              <a:rPr dirty="0" sz="1600" spc="120" b="1">
                <a:latin typeface="Arial"/>
                <a:cs typeface="Arial"/>
              </a:rPr>
              <a:t>de </a:t>
            </a:r>
            <a:r>
              <a:rPr dirty="0" sz="1600" spc="-42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l</a:t>
            </a:r>
            <a:r>
              <a:rPr dirty="0" sz="1600" spc="40" b="1">
                <a:latin typeface="Arial"/>
                <a:cs typeface="Arial"/>
              </a:rPr>
              <a:t>os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125" b="1">
                <a:latin typeface="Arial"/>
                <a:cs typeface="Arial"/>
              </a:rPr>
              <a:t>acto</a:t>
            </a:r>
            <a:r>
              <a:rPr dirty="0" sz="1600" spc="30" b="1">
                <a:latin typeface="Arial"/>
                <a:cs typeface="Arial"/>
              </a:rPr>
              <a:t>r</a:t>
            </a:r>
            <a:r>
              <a:rPr dirty="0" sz="1600" spc="35" b="1">
                <a:latin typeface="Arial"/>
                <a:cs typeface="Arial"/>
              </a:rPr>
              <a:t>es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120" b="1">
                <a:latin typeface="Arial"/>
                <a:cs typeface="Arial"/>
              </a:rPr>
              <a:t>que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105" b="1">
                <a:latin typeface="Arial"/>
                <a:cs typeface="Arial"/>
              </a:rPr>
              <a:t>han  </a:t>
            </a:r>
            <a:r>
              <a:rPr dirty="0" sz="1600" spc="75" b="1">
                <a:latin typeface="Arial"/>
                <a:cs typeface="Arial"/>
              </a:rPr>
              <a:t>inter</a:t>
            </a:r>
            <a:r>
              <a:rPr dirty="0" sz="1600" spc="60" b="1">
                <a:latin typeface="Arial"/>
                <a:cs typeface="Arial"/>
              </a:rPr>
              <a:t>v</a:t>
            </a:r>
            <a:r>
              <a:rPr dirty="0" sz="1600" spc="95" b="1">
                <a:latin typeface="Arial"/>
                <a:cs typeface="Arial"/>
              </a:rPr>
              <a:t>enido</a:t>
            </a:r>
            <a:r>
              <a:rPr dirty="0" sz="1600" b="1">
                <a:latin typeface="Arial"/>
                <a:cs typeface="Arial"/>
              </a:rPr>
              <a:t>		</a:t>
            </a:r>
            <a:r>
              <a:rPr dirty="0" sz="1600" spc="105" b="1">
                <a:latin typeface="Arial"/>
                <a:cs typeface="Arial"/>
              </a:rPr>
              <a:t>en</a:t>
            </a:r>
            <a:r>
              <a:rPr dirty="0" sz="1600" b="1">
                <a:latin typeface="Arial"/>
                <a:cs typeface="Arial"/>
              </a:rPr>
              <a:t>		</a:t>
            </a:r>
            <a:r>
              <a:rPr dirty="0" sz="1600" spc="50" b="1">
                <a:latin typeface="Arial"/>
                <a:cs typeface="Arial"/>
              </a:rPr>
              <a:t>el  </a:t>
            </a:r>
            <a:r>
              <a:rPr dirty="0" sz="1600" spc="80" b="1">
                <a:latin typeface="Arial"/>
                <a:cs typeface="Arial"/>
              </a:rPr>
              <a:t>proceso	</a:t>
            </a:r>
            <a:r>
              <a:rPr dirty="0" sz="1600" spc="65" b="1">
                <a:latin typeface="Arial"/>
                <a:cs typeface="Arial"/>
              </a:rPr>
              <a:t>(carpinteros,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70" b="1">
                <a:latin typeface="Arial"/>
                <a:cs typeface="Arial"/>
              </a:rPr>
              <a:t>tapiceros, </a:t>
            </a:r>
            <a:r>
              <a:rPr dirty="0" sz="1600" spc="75" b="1">
                <a:latin typeface="Arial"/>
                <a:cs typeface="Arial"/>
              </a:rPr>
              <a:t> </a:t>
            </a:r>
            <a:r>
              <a:rPr dirty="0" sz="1600" spc="65" b="1">
                <a:latin typeface="Arial"/>
                <a:cs typeface="Arial"/>
              </a:rPr>
              <a:t>asociaciones,</a:t>
            </a:r>
            <a:r>
              <a:rPr dirty="0" sz="1600" spc="15" b="1">
                <a:latin typeface="Arial"/>
                <a:cs typeface="Arial"/>
              </a:rPr>
              <a:t> etc.)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-"/>
            </a:pPr>
            <a:endParaRPr sz="1700">
              <a:latin typeface="Arial"/>
              <a:cs typeface="Arial"/>
            </a:endParaRPr>
          </a:p>
          <a:p>
            <a:pPr algn="just" marL="320675" marR="5080" indent="-303530">
              <a:lnSpc>
                <a:spcPct val="100000"/>
              </a:lnSpc>
              <a:buChar char="-"/>
              <a:tabLst>
                <a:tab pos="321310" algn="l"/>
              </a:tabLst>
            </a:pPr>
            <a:r>
              <a:rPr dirty="0" sz="1500" spc="110" b="1">
                <a:latin typeface="Arial"/>
                <a:cs typeface="Arial"/>
              </a:rPr>
              <a:t>La </a:t>
            </a:r>
            <a:r>
              <a:rPr dirty="0" sz="1500" spc="90" b="1">
                <a:latin typeface="Arial"/>
                <a:cs typeface="Arial"/>
              </a:rPr>
              <a:t>Fundación </a:t>
            </a:r>
            <a:r>
              <a:rPr dirty="0" sz="1500" spc="70" b="1">
                <a:latin typeface="Arial"/>
                <a:cs typeface="Arial"/>
              </a:rPr>
              <a:t>Primafrío </a:t>
            </a:r>
            <a:r>
              <a:rPr dirty="0" sz="1500" spc="75" b="1">
                <a:latin typeface="Arial"/>
                <a:cs typeface="Arial"/>
              </a:rPr>
              <a:t> </a:t>
            </a:r>
            <a:r>
              <a:rPr dirty="0" sz="1500" spc="110" b="1">
                <a:latin typeface="Arial"/>
                <a:cs typeface="Arial"/>
              </a:rPr>
              <a:t>tendría</a:t>
            </a:r>
            <a:r>
              <a:rPr dirty="0" sz="1500" spc="114" b="1">
                <a:latin typeface="Arial"/>
                <a:cs typeface="Arial"/>
              </a:rPr>
              <a:t> </a:t>
            </a:r>
            <a:r>
              <a:rPr dirty="0" sz="1500" spc="40" b="1">
                <a:latin typeface="Arial"/>
                <a:cs typeface="Arial"/>
              </a:rPr>
              <a:t>su</a:t>
            </a:r>
            <a:r>
              <a:rPr dirty="0" sz="1500" spc="45" b="1">
                <a:latin typeface="Arial"/>
                <a:cs typeface="Arial"/>
              </a:rPr>
              <a:t> </a:t>
            </a:r>
            <a:r>
              <a:rPr dirty="0" sz="1500" spc="80" b="1">
                <a:latin typeface="Arial"/>
                <a:cs typeface="Arial"/>
              </a:rPr>
              <a:t>espacio</a:t>
            </a:r>
            <a:r>
              <a:rPr dirty="0" sz="1500" spc="85" b="1">
                <a:latin typeface="Arial"/>
                <a:cs typeface="Arial"/>
              </a:rPr>
              <a:t> </a:t>
            </a:r>
            <a:r>
              <a:rPr dirty="0" sz="1500" spc="95" b="1">
                <a:latin typeface="Arial"/>
                <a:cs typeface="Arial"/>
              </a:rPr>
              <a:t>en </a:t>
            </a:r>
            <a:r>
              <a:rPr dirty="0" sz="1500" spc="100" b="1">
                <a:latin typeface="Arial"/>
                <a:cs typeface="Arial"/>
              </a:rPr>
              <a:t> </a:t>
            </a:r>
            <a:r>
              <a:rPr dirty="0" sz="1500" spc="65" b="1">
                <a:latin typeface="Arial"/>
                <a:cs typeface="Arial"/>
              </a:rPr>
              <a:t>este</a:t>
            </a:r>
            <a:r>
              <a:rPr dirty="0" sz="1500" spc="70" b="1">
                <a:latin typeface="Arial"/>
                <a:cs typeface="Arial"/>
              </a:rPr>
              <a:t> </a:t>
            </a:r>
            <a:r>
              <a:rPr dirty="0" sz="1500" spc="25" b="1">
                <a:latin typeface="Arial"/>
                <a:cs typeface="Arial"/>
              </a:rPr>
              <a:t>“pasaporte”.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spc="90" b="1">
                <a:latin typeface="Arial"/>
                <a:cs typeface="Arial"/>
              </a:rPr>
              <a:t>Sería </a:t>
            </a:r>
            <a:r>
              <a:rPr dirty="0" sz="1500" spc="95" b="1">
                <a:latin typeface="Arial"/>
                <a:cs typeface="Arial"/>
              </a:rPr>
              <a:t> </a:t>
            </a:r>
            <a:r>
              <a:rPr dirty="0" sz="1500" spc="75" b="1">
                <a:latin typeface="Arial"/>
                <a:cs typeface="Arial"/>
              </a:rPr>
              <a:t>emisora</a:t>
            </a:r>
            <a:r>
              <a:rPr dirty="0" sz="1500" spc="10" b="1">
                <a:latin typeface="Arial"/>
                <a:cs typeface="Arial"/>
              </a:rPr>
              <a:t> </a:t>
            </a:r>
            <a:r>
              <a:rPr dirty="0" sz="1500" spc="85" b="1">
                <a:latin typeface="Arial"/>
                <a:cs typeface="Arial"/>
              </a:rPr>
              <a:t>del</a:t>
            </a:r>
            <a:r>
              <a:rPr dirty="0" sz="1500" spc="15" b="1">
                <a:latin typeface="Arial"/>
                <a:cs typeface="Arial"/>
              </a:rPr>
              <a:t> </a:t>
            </a:r>
            <a:r>
              <a:rPr dirty="0" sz="1500" spc="30" b="1">
                <a:latin typeface="Arial"/>
                <a:cs typeface="Arial"/>
              </a:rPr>
              <a:t>mismo.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5700" y="680000"/>
              <a:ext cx="1822076" cy="1822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9975" y="1759524"/>
            <a:ext cx="598170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-380">
                <a:solidFill>
                  <a:srgbClr val="37761C"/>
                </a:solidFill>
                <a:latin typeface="Palatino Linotype"/>
                <a:cs typeface="Palatino Linotype"/>
              </a:rPr>
              <a:t>MATERIALES</a:t>
            </a:r>
            <a:endParaRPr sz="75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06" y="0"/>
            <a:ext cx="9117330" cy="5143500"/>
            <a:chOff x="13506" y="0"/>
            <a:chExt cx="911733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6" y="0"/>
              <a:ext cx="9116987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6" y="76200"/>
              <a:ext cx="9116987" cy="5067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6" y="76200"/>
              <a:ext cx="9116987" cy="50672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58100" y="4693938"/>
            <a:ext cx="17995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7569" algn="l"/>
              </a:tabLst>
            </a:pPr>
            <a:r>
              <a:rPr dirty="0" sz="1400" b="1">
                <a:latin typeface="Arial"/>
                <a:cs typeface="Arial"/>
              </a:rPr>
              <a:t>Maderas	</a:t>
            </a:r>
            <a:r>
              <a:rPr dirty="0" sz="1400" spc="-5" b="1">
                <a:latin typeface="Arial"/>
                <a:cs typeface="Arial"/>
              </a:rPr>
              <a:t>Neumático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06" y="76200"/>
            <a:ext cx="9116987" cy="5067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7900" y="4693938"/>
            <a:ext cx="7620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Arial"/>
                <a:cs typeface="Arial"/>
              </a:rPr>
              <a:t>Tornillos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06" y="76200"/>
            <a:ext cx="9116987" cy="5067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1300" y="4693938"/>
            <a:ext cx="4991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Patas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506" y="76200"/>
            <a:ext cx="9117330" cy="5067300"/>
            <a:chOff x="13506" y="76200"/>
            <a:chExt cx="9117330" cy="50673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06" y="76200"/>
              <a:ext cx="9116987" cy="5067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06" y="76200"/>
              <a:ext cx="9116987" cy="50672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06" y="76200"/>
              <a:ext cx="9116987" cy="5067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06" y="76200"/>
              <a:ext cx="9116987" cy="50672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294050" y="1202622"/>
            <a:ext cx="4086860" cy="146367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400" spc="-5" b="1">
                <a:latin typeface="Arial"/>
                <a:cs typeface="Arial"/>
              </a:rPr>
              <a:t>Espuma</a:t>
            </a:r>
            <a:endParaRPr sz="1400">
              <a:latin typeface="Arial"/>
              <a:cs typeface="Arial"/>
            </a:endParaRPr>
          </a:p>
          <a:p>
            <a:pPr marL="989330">
              <a:lnSpc>
                <a:spcPct val="100000"/>
              </a:lnSpc>
              <a:spcBef>
                <a:spcPts val="490"/>
              </a:spcBef>
            </a:pPr>
            <a:r>
              <a:rPr dirty="0" sz="1400" spc="-5" b="1">
                <a:latin typeface="Arial"/>
                <a:cs typeface="Arial"/>
              </a:rPr>
              <a:t>Pegamento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2611755">
              <a:lnSpc>
                <a:spcPts val="1470"/>
              </a:lnSpc>
              <a:spcBef>
                <a:spcPts val="5"/>
              </a:spcBef>
            </a:pPr>
            <a:r>
              <a:rPr dirty="0" sz="1400" spc="-25" b="1">
                <a:latin typeface="Arial"/>
                <a:cs typeface="Arial"/>
              </a:rPr>
              <a:t>Telas</a:t>
            </a:r>
            <a:endParaRPr sz="1400">
              <a:latin typeface="Arial"/>
              <a:cs typeface="Arial"/>
            </a:endParaRPr>
          </a:p>
          <a:p>
            <a:pPr marL="3461385">
              <a:lnSpc>
                <a:spcPts val="1470"/>
              </a:lnSpc>
            </a:pPr>
            <a:r>
              <a:rPr dirty="0" sz="1400" spc="-5" b="1">
                <a:latin typeface="Arial"/>
                <a:cs typeface="Arial"/>
              </a:rPr>
              <a:t>Grapas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506" y="76200"/>
            <a:ext cx="9116987" cy="50672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73600" y="4558588"/>
            <a:ext cx="638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Cuerda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506" y="0"/>
            <a:ext cx="9117330" cy="5143500"/>
            <a:chOff x="13506" y="0"/>
            <a:chExt cx="9117330" cy="514350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06" y="76200"/>
              <a:ext cx="9116987" cy="50672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06" y="0"/>
              <a:ext cx="9116987" cy="5143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175" y="1367348"/>
            <a:ext cx="3863340" cy="2312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20">
                <a:solidFill>
                  <a:srgbClr val="37761C"/>
                </a:solidFill>
                <a:latin typeface="Palatino Linotype"/>
                <a:cs typeface="Palatino Linotype"/>
              </a:rPr>
              <a:t>Canales</a:t>
            </a:r>
            <a:r>
              <a:rPr dirty="0" sz="5500" spc="-95">
                <a:solidFill>
                  <a:srgbClr val="37761C"/>
                </a:solidFill>
                <a:latin typeface="Palatino Linotype"/>
                <a:cs typeface="Palatino Linotype"/>
              </a:rPr>
              <a:t> </a:t>
            </a:r>
            <a:r>
              <a:rPr dirty="0" sz="5500" spc="-40">
                <a:solidFill>
                  <a:srgbClr val="37761C"/>
                </a:solidFill>
                <a:latin typeface="Palatino Linotype"/>
                <a:cs typeface="Palatino Linotype"/>
              </a:rPr>
              <a:t>de</a:t>
            </a:r>
            <a:endParaRPr sz="55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300" spc="-685">
                <a:solidFill>
                  <a:srgbClr val="37761C"/>
                </a:solidFill>
                <a:latin typeface="Palatino Linotype"/>
                <a:cs typeface="Palatino Linotype"/>
              </a:rPr>
              <a:t>VEN</a:t>
            </a:r>
            <a:r>
              <a:rPr dirty="0" sz="9300" spc="-645">
                <a:solidFill>
                  <a:srgbClr val="37761C"/>
                </a:solidFill>
                <a:latin typeface="Palatino Linotype"/>
                <a:cs typeface="Palatino Linotype"/>
              </a:rPr>
              <a:t>T</a:t>
            </a:r>
            <a:r>
              <a:rPr dirty="0" sz="9300" spc="-1145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endParaRPr sz="93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6" y="0"/>
            <a:ext cx="91169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547" y="1037783"/>
            <a:ext cx="61004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045" algn="l"/>
              </a:tabLst>
            </a:pPr>
            <a:r>
              <a:rPr dirty="0" sz="2400" spc="135"/>
              <a:t>-	</a:t>
            </a:r>
            <a:r>
              <a:rPr dirty="0" sz="2400" spc="80"/>
              <a:t>Online:</a:t>
            </a:r>
            <a:r>
              <a:rPr dirty="0" sz="2400" spc="30"/>
              <a:t> </a:t>
            </a:r>
            <a:r>
              <a:rPr dirty="0" sz="2400" spc="190"/>
              <a:t>página</a:t>
            </a:r>
            <a:r>
              <a:rPr dirty="0" sz="2400" spc="35"/>
              <a:t> </a:t>
            </a:r>
            <a:r>
              <a:rPr dirty="0" sz="2400" spc="70"/>
              <a:t>web</a:t>
            </a:r>
            <a:r>
              <a:rPr dirty="0" sz="2400" spc="35"/>
              <a:t> </a:t>
            </a:r>
            <a:r>
              <a:rPr dirty="0" sz="2400" spc="-35"/>
              <a:t>y</a:t>
            </a:r>
            <a:r>
              <a:rPr dirty="0" sz="2400" spc="35"/>
              <a:t> </a:t>
            </a:r>
            <a:r>
              <a:rPr dirty="0" sz="2400" spc="110"/>
              <a:t>redes</a:t>
            </a:r>
            <a:r>
              <a:rPr dirty="0" sz="2400" spc="35"/>
              <a:t> </a:t>
            </a:r>
            <a:r>
              <a:rPr dirty="0" sz="2400" spc="55"/>
              <a:t>sociales.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43573" y="2346608"/>
            <a:ext cx="6421120" cy="168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045" algn="l"/>
              </a:tabLst>
            </a:pPr>
            <a:r>
              <a:rPr dirty="0" sz="2400" spc="135" b="1">
                <a:solidFill>
                  <a:srgbClr val="37761C"/>
                </a:solidFill>
                <a:latin typeface="Arial"/>
                <a:cs typeface="Arial"/>
              </a:rPr>
              <a:t>-	</a:t>
            </a:r>
            <a:r>
              <a:rPr dirty="0" sz="2400" spc="130" b="1">
                <a:solidFill>
                  <a:srgbClr val="37761C"/>
                </a:solidFill>
                <a:latin typeface="Arial"/>
                <a:cs typeface="Arial"/>
              </a:rPr>
              <a:t>Tiendas</a:t>
            </a:r>
            <a:r>
              <a:rPr dirty="0" sz="2400" spc="25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2400" spc="185" b="1">
                <a:solidFill>
                  <a:srgbClr val="37761C"/>
                </a:solidFill>
                <a:latin typeface="Arial"/>
                <a:cs typeface="Arial"/>
              </a:rPr>
              <a:t>de</a:t>
            </a:r>
            <a:r>
              <a:rPr dirty="0" sz="2400" spc="30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37761C"/>
                </a:solidFill>
                <a:latin typeface="Arial"/>
                <a:cs typeface="Arial"/>
              </a:rPr>
              <a:t>decoración</a:t>
            </a:r>
            <a:r>
              <a:rPr dirty="0" sz="2400" spc="30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2400" spc="150" b="1">
                <a:solidFill>
                  <a:srgbClr val="37761C"/>
                </a:solidFill>
                <a:latin typeface="Arial"/>
                <a:cs typeface="Arial"/>
              </a:rPr>
              <a:t>e</a:t>
            </a:r>
            <a:r>
              <a:rPr dirty="0" sz="2400" spc="30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2400" spc="100" b="1">
                <a:solidFill>
                  <a:srgbClr val="37761C"/>
                </a:solidFill>
                <a:latin typeface="Arial"/>
                <a:cs typeface="Arial"/>
              </a:rPr>
              <a:t>interiorismo.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617855" algn="l"/>
              </a:tabLst>
            </a:pPr>
            <a:r>
              <a:rPr dirty="0" sz="2500" spc="145" b="1">
                <a:latin typeface="Arial"/>
                <a:cs typeface="Arial"/>
              </a:rPr>
              <a:t>-	</a:t>
            </a:r>
            <a:r>
              <a:rPr dirty="0" sz="2500" spc="95" b="1">
                <a:latin typeface="Arial"/>
                <a:cs typeface="Arial"/>
              </a:rPr>
              <a:t>Asociaciones</a:t>
            </a:r>
            <a:r>
              <a:rPr dirty="0" sz="2500" spc="25" b="1">
                <a:latin typeface="Arial"/>
                <a:cs typeface="Arial"/>
              </a:rPr>
              <a:t> </a:t>
            </a:r>
            <a:r>
              <a:rPr dirty="0" sz="2500" spc="195" b="1">
                <a:latin typeface="Arial"/>
                <a:cs typeface="Arial"/>
              </a:rPr>
              <a:t>de</a:t>
            </a:r>
            <a:r>
              <a:rPr dirty="0" sz="2500" spc="25" b="1">
                <a:latin typeface="Arial"/>
                <a:cs typeface="Arial"/>
              </a:rPr>
              <a:t> </a:t>
            </a:r>
            <a:r>
              <a:rPr dirty="0" sz="2500" spc="50" b="1">
                <a:latin typeface="Arial"/>
                <a:cs typeface="Arial"/>
              </a:rPr>
              <a:t>Alzheimer.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175" y="1367348"/>
            <a:ext cx="5086985" cy="2312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35">
                <a:solidFill>
                  <a:srgbClr val="37761C"/>
                </a:solidFill>
                <a:latin typeface="Palatino Linotype"/>
                <a:cs typeface="Palatino Linotype"/>
              </a:rPr>
              <a:t>Target</a:t>
            </a:r>
            <a:r>
              <a:rPr dirty="0" sz="5500" spc="-135">
                <a:solidFill>
                  <a:srgbClr val="37761C"/>
                </a:solidFill>
                <a:latin typeface="Palatino Linotype"/>
                <a:cs typeface="Palatino Linotype"/>
              </a:rPr>
              <a:t> </a:t>
            </a:r>
            <a:r>
              <a:rPr dirty="0" sz="5500" spc="-40">
                <a:solidFill>
                  <a:srgbClr val="37761C"/>
                </a:solidFill>
                <a:latin typeface="Palatino Linotype"/>
                <a:cs typeface="Palatino Linotype"/>
              </a:rPr>
              <a:t>de</a:t>
            </a:r>
            <a:endParaRPr sz="55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300" spc="-195">
                <a:solidFill>
                  <a:srgbClr val="37761C"/>
                </a:solidFill>
                <a:latin typeface="Palatino Linotype"/>
                <a:cs typeface="Palatino Linotype"/>
              </a:rPr>
              <a:t>CLIENTE</a:t>
            </a:r>
            <a:endParaRPr sz="93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6" y="0"/>
            <a:ext cx="91169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4747" y="1037783"/>
            <a:ext cx="2349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045" algn="l"/>
              </a:tabLst>
            </a:pPr>
            <a:r>
              <a:rPr dirty="0" sz="2400" spc="135"/>
              <a:t>-	</a:t>
            </a:r>
            <a:r>
              <a:rPr dirty="0" sz="2400" spc="120"/>
              <a:t>Cliente</a:t>
            </a:r>
            <a:r>
              <a:rPr dirty="0" sz="2400" spc="-40"/>
              <a:t> </a:t>
            </a:r>
            <a:r>
              <a:rPr dirty="0" sz="2400" spc="80"/>
              <a:t>ﬁnal.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43573" y="2346608"/>
            <a:ext cx="7504430" cy="75311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60045" marR="5080" indent="-347980">
              <a:lnSpc>
                <a:spcPts val="2850"/>
              </a:lnSpc>
              <a:spcBef>
                <a:spcPts val="220"/>
              </a:spcBef>
              <a:tabLst>
                <a:tab pos="360045" algn="l"/>
                <a:tab pos="2229485" algn="l"/>
                <a:tab pos="2929255" algn="l"/>
                <a:tab pos="5163820" algn="l"/>
                <a:tab pos="5864225" algn="l"/>
              </a:tabLst>
            </a:pPr>
            <a:r>
              <a:rPr dirty="0" sz="2400" spc="135" b="1">
                <a:solidFill>
                  <a:srgbClr val="37761C"/>
                </a:solidFill>
                <a:latin typeface="Arial"/>
                <a:cs typeface="Arial"/>
              </a:rPr>
              <a:t>-</a:t>
            </a:r>
            <a:r>
              <a:rPr dirty="0" sz="2400" spc="135" b="1">
                <a:solidFill>
                  <a:srgbClr val="37761C"/>
                </a:solidFill>
                <a:latin typeface="Arial"/>
                <a:cs typeface="Arial"/>
              </a:rPr>
              <a:t>	</a:t>
            </a:r>
            <a:r>
              <a:rPr dirty="0" sz="2400" spc="175" b="1">
                <a:solidFill>
                  <a:srgbClr val="37761C"/>
                </a:solidFill>
                <a:latin typeface="Arial"/>
                <a:cs typeface="Arial"/>
              </a:rPr>
              <a:t>Emp</a:t>
            </a:r>
            <a:r>
              <a:rPr dirty="0" sz="2400" b="1">
                <a:solidFill>
                  <a:srgbClr val="37761C"/>
                </a:solidFill>
                <a:latin typeface="Arial"/>
                <a:cs typeface="Arial"/>
              </a:rPr>
              <a:t>r</a:t>
            </a:r>
            <a:r>
              <a:rPr dirty="0" sz="2400" spc="90" b="1">
                <a:solidFill>
                  <a:srgbClr val="37761C"/>
                </a:solidFill>
                <a:latin typeface="Arial"/>
                <a:cs typeface="Arial"/>
              </a:rPr>
              <a:t>esas</a:t>
            </a:r>
            <a:r>
              <a:rPr dirty="0" sz="2400" b="1">
                <a:solidFill>
                  <a:srgbClr val="37761C"/>
                </a:solidFill>
                <a:latin typeface="Arial"/>
                <a:cs typeface="Arial"/>
              </a:rPr>
              <a:t>	</a:t>
            </a:r>
            <a:r>
              <a:rPr dirty="0" sz="2400" spc="185" b="1">
                <a:solidFill>
                  <a:srgbClr val="37761C"/>
                </a:solidFill>
                <a:latin typeface="Arial"/>
                <a:cs typeface="Arial"/>
              </a:rPr>
              <a:t>de</a:t>
            </a:r>
            <a:r>
              <a:rPr dirty="0" sz="2400" b="1">
                <a:solidFill>
                  <a:srgbClr val="37761C"/>
                </a:solidFill>
                <a:latin typeface="Arial"/>
                <a:cs typeface="Arial"/>
              </a:rPr>
              <a:t>	</a:t>
            </a:r>
            <a:r>
              <a:rPr dirty="0" sz="2400" spc="125" b="1">
                <a:solidFill>
                  <a:srgbClr val="37761C"/>
                </a:solidFill>
                <a:latin typeface="Arial"/>
                <a:cs typeface="Arial"/>
              </a:rPr>
              <a:t>distribución</a:t>
            </a:r>
            <a:r>
              <a:rPr dirty="0" sz="2400" b="1">
                <a:solidFill>
                  <a:srgbClr val="37761C"/>
                </a:solidFill>
                <a:latin typeface="Arial"/>
                <a:cs typeface="Arial"/>
              </a:rPr>
              <a:t>	</a:t>
            </a:r>
            <a:r>
              <a:rPr dirty="0" sz="2400" spc="185" b="1">
                <a:solidFill>
                  <a:srgbClr val="37761C"/>
                </a:solidFill>
                <a:latin typeface="Arial"/>
                <a:cs typeface="Arial"/>
              </a:rPr>
              <a:t>de</a:t>
            </a:r>
            <a:r>
              <a:rPr dirty="0" sz="2400" b="1">
                <a:solidFill>
                  <a:srgbClr val="37761C"/>
                </a:solidFill>
                <a:latin typeface="Arial"/>
                <a:cs typeface="Arial"/>
              </a:rPr>
              <a:t>	</a:t>
            </a:r>
            <a:r>
              <a:rPr dirty="0" sz="2400" spc="125" b="1">
                <a:solidFill>
                  <a:srgbClr val="37761C"/>
                </a:solidFill>
                <a:latin typeface="Arial"/>
                <a:cs typeface="Arial"/>
              </a:rPr>
              <a:t>mobiliario  </a:t>
            </a:r>
            <a:r>
              <a:rPr dirty="0" sz="2400" spc="120" b="1">
                <a:solidFill>
                  <a:srgbClr val="37761C"/>
                </a:solidFill>
                <a:latin typeface="Arial"/>
                <a:cs typeface="Arial"/>
              </a:rPr>
              <a:t>corporativo.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6352" y="3621325"/>
            <a:ext cx="369824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125" algn="l"/>
                <a:tab pos="2234565" algn="l"/>
              </a:tabLst>
            </a:pPr>
            <a:r>
              <a:rPr dirty="0" sz="2500" spc="145" b="1">
                <a:latin typeface="Arial"/>
                <a:cs typeface="Arial"/>
              </a:rPr>
              <a:t>-</a:t>
            </a:r>
            <a:r>
              <a:rPr dirty="0" sz="2500" spc="145" b="1">
                <a:latin typeface="Arial"/>
                <a:cs typeface="Arial"/>
              </a:rPr>
              <a:t>	</a:t>
            </a:r>
            <a:r>
              <a:rPr dirty="0" sz="2500" spc="100" b="1">
                <a:latin typeface="Arial"/>
                <a:cs typeface="Arial"/>
              </a:rPr>
              <a:t>S</a:t>
            </a:r>
            <a:r>
              <a:rPr dirty="0" sz="2500" spc="35" b="1">
                <a:latin typeface="Arial"/>
                <a:cs typeface="Arial"/>
              </a:rPr>
              <a:t>e</a:t>
            </a:r>
            <a:r>
              <a:rPr dirty="0" sz="2500" spc="160" b="1">
                <a:latin typeface="Arial"/>
                <a:cs typeface="Arial"/>
              </a:rPr>
              <a:t>ctor</a:t>
            </a:r>
            <a:r>
              <a:rPr dirty="0" sz="2500" b="1">
                <a:latin typeface="Arial"/>
                <a:cs typeface="Arial"/>
              </a:rPr>
              <a:t>	</a:t>
            </a:r>
            <a:r>
              <a:rPr dirty="0" sz="2500" spc="155" b="1">
                <a:latin typeface="Arial"/>
                <a:cs typeface="Arial"/>
              </a:rPr>
              <a:t>hote</a:t>
            </a:r>
            <a:r>
              <a:rPr dirty="0" sz="2500" spc="5" b="1">
                <a:latin typeface="Arial"/>
                <a:cs typeface="Arial"/>
              </a:rPr>
              <a:t>l</a:t>
            </a:r>
            <a:r>
              <a:rPr dirty="0" sz="2500" spc="220" b="1">
                <a:latin typeface="Arial"/>
                <a:cs typeface="Arial"/>
              </a:rPr>
              <a:t>e</a:t>
            </a:r>
            <a:r>
              <a:rPr dirty="0" sz="2500" spc="55" b="1">
                <a:latin typeface="Arial"/>
                <a:cs typeface="Arial"/>
              </a:rPr>
              <a:t>r</a:t>
            </a:r>
            <a:r>
              <a:rPr dirty="0" sz="2500" spc="-95" b="1">
                <a:latin typeface="Arial"/>
                <a:cs typeface="Arial"/>
              </a:rPr>
              <a:t>o: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9270" y="3621325"/>
            <a:ext cx="98933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25" b="1">
                <a:latin typeface="Arial"/>
                <a:cs typeface="Arial"/>
              </a:rPr>
              <a:t>casas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9305" y="4002325"/>
            <a:ext cx="16617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85" b="1">
                <a:latin typeface="Arial"/>
                <a:cs typeface="Arial"/>
              </a:rPr>
              <a:t>turísticos,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4205" y="3621325"/>
            <a:ext cx="168402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8775">
              <a:lnSpc>
                <a:spcPct val="100000"/>
              </a:lnSpc>
              <a:spcBef>
                <a:spcPts val="100"/>
              </a:spcBef>
            </a:pPr>
            <a:r>
              <a:rPr dirty="0" sz="2500" spc="100" b="1">
                <a:latin typeface="Arial"/>
                <a:cs typeface="Arial"/>
              </a:rPr>
              <a:t>rurales, </a:t>
            </a:r>
            <a:r>
              <a:rPr dirty="0" sz="2500" spc="-680" b="1">
                <a:latin typeface="Arial"/>
                <a:cs typeface="Arial"/>
              </a:rPr>
              <a:t> </a:t>
            </a:r>
            <a:r>
              <a:rPr dirty="0" sz="2500" spc="155" b="1">
                <a:latin typeface="Arial"/>
                <a:cs typeface="Arial"/>
              </a:rPr>
              <a:t>pequeños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075" y="4002325"/>
            <a:ext cx="239712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175" b="1">
                <a:latin typeface="Arial"/>
                <a:cs typeface="Arial"/>
              </a:rPr>
              <a:t>apartamentos  </a:t>
            </a:r>
            <a:r>
              <a:rPr dirty="0" sz="2500" spc="80" b="1">
                <a:latin typeface="Arial"/>
                <a:cs typeface="Arial"/>
              </a:rPr>
              <a:t>hostales,</a:t>
            </a:r>
            <a:r>
              <a:rPr dirty="0" sz="2500" spc="20" b="1">
                <a:latin typeface="Arial"/>
                <a:cs typeface="Arial"/>
              </a:rPr>
              <a:t> </a:t>
            </a:r>
            <a:r>
              <a:rPr dirty="0" sz="2500" spc="75" b="1">
                <a:latin typeface="Arial"/>
                <a:cs typeface="Arial"/>
              </a:rPr>
              <a:t>etc.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3775" y="1911924"/>
            <a:ext cx="454025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60">
                <a:solidFill>
                  <a:srgbClr val="37761C"/>
                </a:solidFill>
                <a:latin typeface="Palatino Linotype"/>
                <a:cs typeface="Palatino Linotype"/>
              </a:rPr>
              <a:t>P</a:t>
            </a:r>
            <a:r>
              <a:rPr dirty="0" sz="7500" spc="-250">
                <a:solidFill>
                  <a:srgbClr val="37761C"/>
                </a:solidFill>
                <a:latin typeface="Palatino Linotype"/>
                <a:cs typeface="Palatino Linotype"/>
              </a:rPr>
              <a:t>ROCESO</a:t>
            </a:r>
            <a:endParaRPr sz="75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1275"/>
              <a:ext cx="1851834" cy="18245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000" y="1897000"/>
              <a:ext cx="3847325" cy="1209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0775" y="1902750"/>
              <a:ext cx="2892874" cy="1481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91675"/>
              <a:ext cx="1768899" cy="1851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4722" y="547324"/>
              <a:ext cx="1124049" cy="10886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8124" y="3709153"/>
              <a:ext cx="866799" cy="866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4675" y="992849"/>
              <a:ext cx="818515" cy="168275"/>
            </a:xfrm>
            <a:custGeom>
              <a:avLst/>
              <a:gdLst/>
              <a:ahLst/>
              <a:cxnLst/>
              <a:rect l="l" t="t" r="r" b="b"/>
              <a:pathLst>
                <a:path w="818514" h="168275">
                  <a:moveTo>
                    <a:pt x="734099" y="167999"/>
                  </a:moveTo>
                  <a:lnTo>
                    <a:pt x="734099" y="125999"/>
                  </a:lnTo>
                  <a:lnTo>
                    <a:pt x="0" y="125999"/>
                  </a:lnTo>
                  <a:lnTo>
                    <a:pt x="0" y="41999"/>
                  </a:lnTo>
                  <a:lnTo>
                    <a:pt x="734099" y="41999"/>
                  </a:lnTo>
                  <a:lnTo>
                    <a:pt x="734099" y="0"/>
                  </a:lnTo>
                  <a:lnTo>
                    <a:pt x="818099" y="83999"/>
                  </a:lnTo>
                  <a:lnTo>
                    <a:pt x="734099" y="1679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04675" y="992849"/>
              <a:ext cx="818515" cy="168275"/>
            </a:xfrm>
            <a:custGeom>
              <a:avLst/>
              <a:gdLst/>
              <a:ahLst/>
              <a:cxnLst/>
              <a:rect l="l" t="t" r="r" b="b"/>
              <a:pathLst>
                <a:path w="818514" h="168275">
                  <a:moveTo>
                    <a:pt x="0" y="41999"/>
                  </a:moveTo>
                  <a:lnTo>
                    <a:pt x="734099" y="41999"/>
                  </a:lnTo>
                  <a:lnTo>
                    <a:pt x="734099" y="0"/>
                  </a:lnTo>
                  <a:lnTo>
                    <a:pt x="818099" y="83999"/>
                  </a:lnTo>
                  <a:lnTo>
                    <a:pt x="734099" y="167999"/>
                  </a:lnTo>
                  <a:lnTo>
                    <a:pt x="734099" y="125999"/>
                  </a:lnTo>
                  <a:lnTo>
                    <a:pt x="0" y="125999"/>
                  </a:lnTo>
                  <a:lnTo>
                    <a:pt x="0" y="419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10305" y="1060794"/>
              <a:ext cx="659130" cy="1097915"/>
            </a:xfrm>
            <a:custGeom>
              <a:avLst/>
              <a:gdLst/>
              <a:ahLst/>
              <a:cxnLst/>
              <a:rect l="l" t="t" r="r" b="b"/>
              <a:pathLst>
                <a:path w="659129" h="1097914">
                  <a:moveTo>
                    <a:pt x="576240" y="932699"/>
                  </a:moveTo>
                  <a:lnTo>
                    <a:pt x="411540" y="932699"/>
                  </a:lnTo>
                  <a:lnTo>
                    <a:pt x="411716" y="288224"/>
                  </a:lnTo>
                  <a:lnTo>
                    <a:pt x="402022" y="240143"/>
                  </a:lnTo>
                  <a:lnTo>
                    <a:pt x="375560" y="200879"/>
                  </a:lnTo>
                  <a:lnTo>
                    <a:pt x="336304" y="174407"/>
                  </a:lnTo>
                  <a:lnTo>
                    <a:pt x="288224" y="164699"/>
                  </a:lnTo>
                  <a:lnTo>
                    <a:pt x="0" y="164699"/>
                  </a:lnTo>
                  <a:lnTo>
                    <a:pt x="45" y="0"/>
                  </a:lnTo>
                  <a:lnTo>
                    <a:pt x="288270" y="0"/>
                  </a:lnTo>
                  <a:lnTo>
                    <a:pt x="335020" y="3772"/>
                  </a:lnTo>
                  <a:lnTo>
                    <a:pt x="379367" y="14693"/>
                  </a:lnTo>
                  <a:lnTo>
                    <a:pt x="420717" y="32171"/>
                  </a:lnTo>
                  <a:lnTo>
                    <a:pt x="458477" y="55610"/>
                  </a:lnTo>
                  <a:lnTo>
                    <a:pt x="492053" y="84419"/>
                  </a:lnTo>
                  <a:lnTo>
                    <a:pt x="520852" y="118003"/>
                  </a:lnTo>
                  <a:lnTo>
                    <a:pt x="544281" y="155768"/>
                  </a:lnTo>
                  <a:lnTo>
                    <a:pt x="561747" y="197123"/>
                  </a:lnTo>
                  <a:lnTo>
                    <a:pt x="572656" y="241473"/>
                  </a:lnTo>
                  <a:lnTo>
                    <a:pt x="576416" y="288224"/>
                  </a:lnTo>
                  <a:lnTo>
                    <a:pt x="576240" y="932699"/>
                  </a:lnTo>
                  <a:close/>
                </a:path>
                <a:path w="659129" h="1097914">
                  <a:moveTo>
                    <a:pt x="493845" y="1097399"/>
                  </a:moveTo>
                  <a:lnTo>
                    <a:pt x="329190" y="932699"/>
                  </a:lnTo>
                  <a:lnTo>
                    <a:pt x="658590" y="932699"/>
                  </a:lnTo>
                  <a:lnTo>
                    <a:pt x="493845" y="10973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10305" y="1060794"/>
              <a:ext cx="659130" cy="1097915"/>
            </a:xfrm>
            <a:custGeom>
              <a:avLst/>
              <a:gdLst/>
              <a:ahLst/>
              <a:cxnLst/>
              <a:rect l="l" t="t" r="r" b="b"/>
              <a:pathLst>
                <a:path w="659129" h="1097914">
                  <a:moveTo>
                    <a:pt x="45" y="0"/>
                  </a:moveTo>
                  <a:lnTo>
                    <a:pt x="288270" y="0"/>
                  </a:lnTo>
                  <a:lnTo>
                    <a:pt x="335020" y="3772"/>
                  </a:lnTo>
                  <a:lnTo>
                    <a:pt x="379367" y="14693"/>
                  </a:lnTo>
                  <a:lnTo>
                    <a:pt x="420717" y="32171"/>
                  </a:lnTo>
                  <a:lnTo>
                    <a:pt x="458477" y="55610"/>
                  </a:lnTo>
                  <a:lnTo>
                    <a:pt x="492053" y="84419"/>
                  </a:lnTo>
                  <a:lnTo>
                    <a:pt x="520852" y="118003"/>
                  </a:lnTo>
                  <a:lnTo>
                    <a:pt x="544281" y="155768"/>
                  </a:lnTo>
                  <a:lnTo>
                    <a:pt x="561747" y="197123"/>
                  </a:lnTo>
                  <a:lnTo>
                    <a:pt x="572656" y="241473"/>
                  </a:lnTo>
                  <a:lnTo>
                    <a:pt x="576416" y="288224"/>
                  </a:lnTo>
                  <a:lnTo>
                    <a:pt x="576240" y="932699"/>
                  </a:lnTo>
                  <a:lnTo>
                    <a:pt x="658590" y="932699"/>
                  </a:lnTo>
                  <a:lnTo>
                    <a:pt x="493845" y="1097399"/>
                  </a:lnTo>
                  <a:lnTo>
                    <a:pt x="329190" y="932699"/>
                  </a:lnTo>
                  <a:lnTo>
                    <a:pt x="411540" y="932699"/>
                  </a:lnTo>
                  <a:lnTo>
                    <a:pt x="411716" y="288224"/>
                  </a:lnTo>
                  <a:lnTo>
                    <a:pt x="402022" y="240143"/>
                  </a:lnTo>
                  <a:lnTo>
                    <a:pt x="375560" y="200879"/>
                  </a:lnTo>
                  <a:lnTo>
                    <a:pt x="336304" y="174407"/>
                  </a:lnTo>
                  <a:lnTo>
                    <a:pt x="288224" y="164699"/>
                  </a:lnTo>
                  <a:lnTo>
                    <a:pt x="0" y="164699"/>
                  </a:lnTo>
                  <a:lnTo>
                    <a:pt x="45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06624" y="4058549"/>
              <a:ext cx="818515" cy="168275"/>
            </a:xfrm>
            <a:custGeom>
              <a:avLst/>
              <a:gdLst/>
              <a:ahLst/>
              <a:cxnLst/>
              <a:rect l="l" t="t" r="r" b="b"/>
              <a:pathLst>
                <a:path w="818514" h="168275">
                  <a:moveTo>
                    <a:pt x="734099" y="167999"/>
                  </a:moveTo>
                  <a:lnTo>
                    <a:pt x="734099" y="125999"/>
                  </a:lnTo>
                  <a:lnTo>
                    <a:pt x="0" y="125999"/>
                  </a:lnTo>
                  <a:lnTo>
                    <a:pt x="0" y="41999"/>
                  </a:lnTo>
                  <a:lnTo>
                    <a:pt x="734099" y="41999"/>
                  </a:lnTo>
                  <a:lnTo>
                    <a:pt x="734099" y="0"/>
                  </a:lnTo>
                  <a:lnTo>
                    <a:pt x="818099" y="83999"/>
                  </a:lnTo>
                  <a:lnTo>
                    <a:pt x="734099" y="1679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06624" y="4058549"/>
              <a:ext cx="818515" cy="168275"/>
            </a:xfrm>
            <a:custGeom>
              <a:avLst/>
              <a:gdLst/>
              <a:ahLst/>
              <a:cxnLst/>
              <a:rect l="l" t="t" r="r" b="b"/>
              <a:pathLst>
                <a:path w="818514" h="168275">
                  <a:moveTo>
                    <a:pt x="0" y="41999"/>
                  </a:moveTo>
                  <a:lnTo>
                    <a:pt x="734099" y="41999"/>
                  </a:lnTo>
                  <a:lnTo>
                    <a:pt x="734099" y="0"/>
                  </a:lnTo>
                  <a:lnTo>
                    <a:pt x="818099" y="83999"/>
                  </a:lnTo>
                  <a:lnTo>
                    <a:pt x="734099" y="167999"/>
                  </a:lnTo>
                  <a:lnTo>
                    <a:pt x="734099" y="125999"/>
                  </a:lnTo>
                  <a:lnTo>
                    <a:pt x="0" y="125999"/>
                  </a:lnTo>
                  <a:lnTo>
                    <a:pt x="0" y="419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787599" y="3413299"/>
              <a:ext cx="527050" cy="795655"/>
            </a:xfrm>
            <a:custGeom>
              <a:avLst/>
              <a:gdLst/>
              <a:ahLst/>
              <a:cxnLst/>
              <a:rect l="l" t="t" r="r" b="b"/>
              <a:pathLst>
                <a:path w="527050" h="795654">
                  <a:moveTo>
                    <a:pt x="460949" y="795599"/>
                  </a:moveTo>
                  <a:lnTo>
                    <a:pt x="0" y="795599"/>
                  </a:lnTo>
                  <a:lnTo>
                    <a:pt x="0" y="663899"/>
                  </a:lnTo>
                  <a:lnTo>
                    <a:pt x="329249" y="663899"/>
                  </a:lnTo>
                  <a:lnTo>
                    <a:pt x="329249" y="131699"/>
                  </a:lnTo>
                  <a:lnTo>
                    <a:pt x="263399" y="131699"/>
                  </a:lnTo>
                  <a:lnTo>
                    <a:pt x="395099" y="0"/>
                  </a:lnTo>
                  <a:lnTo>
                    <a:pt x="526799" y="131699"/>
                  </a:lnTo>
                  <a:lnTo>
                    <a:pt x="460949" y="131699"/>
                  </a:lnTo>
                  <a:lnTo>
                    <a:pt x="460949" y="7955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87599" y="3413299"/>
              <a:ext cx="527050" cy="795655"/>
            </a:xfrm>
            <a:custGeom>
              <a:avLst/>
              <a:gdLst/>
              <a:ahLst/>
              <a:cxnLst/>
              <a:rect l="l" t="t" r="r" b="b"/>
              <a:pathLst>
                <a:path w="527050" h="795654">
                  <a:moveTo>
                    <a:pt x="0" y="663899"/>
                  </a:moveTo>
                  <a:lnTo>
                    <a:pt x="329249" y="663899"/>
                  </a:lnTo>
                  <a:lnTo>
                    <a:pt x="329249" y="131699"/>
                  </a:lnTo>
                  <a:lnTo>
                    <a:pt x="263399" y="131699"/>
                  </a:lnTo>
                  <a:lnTo>
                    <a:pt x="395099" y="0"/>
                  </a:lnTo>
                  <a:lnTo>
                    <a:pt x="526799" y="131699"/>
                  </a:lnTo>
                  <a:lnTo>
                    <a:pt x="460949" y="131699"/>
                  </a:lnTo>
                  <a:lnTo>
                    <a:pt x="460949" y="795599"/>
                  </a:lnTo>
                  <a:lnTo>
                    <a:pt x="0" y="795599"/>
                  </a:lnTo>
                  <a:lnTo>
                    <a:pt x="0" y="663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7025" y="151125"/>
              <a:ext cx="1009725" cy="1009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3825" y="3167375"/>
              <a:ext cx="1408574" cy="14085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9796" y="614575"/>
              <a:ext cx="1374203" cy="14815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7175" y="3709137"/>
              <a:ext cx="1481499" cy="143436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84374" y="2589062"/>
              <a:ext cx="342900" cy="261620"/>
            </a:xfrm>
            <a:custGeom>
              <a:avLst/>
              <a:gdLst/>
              <a:ahLst/>
              <a:cxnLst/>
              <a:rect l="l" t="t" r="r" b="b"/>
              <a:pathLst>
                <a:path w="342900" h="261619">
                  <a:moveTo>
                    <a:pt x="212249" y="261299"/>
                  </a:moveTo>
                  <a:lnTo>
                    <a:pt x="212249" y="195974"/>
                  </a:lnTo>
                  <a:lnTo>
                    <a:pt x="0" y="195974"/>
                  </a:lnTo>
                  <a:lnTo>
                    <a:pt x="0" y="65324"/>
                  </a:lnTo>
                  <a:lnTo>
                    <a:pt x="212249" y="65324"/>
                  </a:lnTo>
                  <a:lnTo>
                    <a:pt x="212249" y="0"/>
                  </a:lnTo>
                  <a:lnTo>
                    <a:pt x="342899" y="130649"/>
                  </a:lnTo>
                  <a:lnTo>
                    <a:pt x="212249" y="2612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84374" y="2589062"/>
              <a:ext cx="342900" cy="261620"/>
            </a:xfrm>
            <a:custGeom>
              <a:avLst/>
              <a:gdLst/>
              <a:ahLst/>
              <a:cxnLst/>
              <a:rect l="l" t="t" r="r" b="b"/>
              <a:pathLst>
                <a:path w="342900" h="261619">
                  <a:moveTo>
                    <a:pt x="0" y="65324"/>
                  </a:moveTo>
                  <a:lnTo>
                    <a:pt x="212249" y="65324"/>
                  </a:lnTo>
                  <a:lnTo>
                    <a:pt x="212249" y="0"/>
                  </a:lnTo>
                  <a:lnTo>
                    <a:pt x="342899" y="130649"/>
                  </a:lnTo>
                  <a:lnTo>
                    <a:pt x="212249" y="261299"/>
                  </a:lnTo>
                  <a:lnTo>
                    <a:pt x="212249" y="195974"/>
                  </a:lnTo>
                  <a:lnTo>
                    <a:pt x="0" y="195974"/>
                  </a:lnTo>
                  <a:lnTo>
                    <a:pt x="0" y="6532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733987" y="1276763"/>
              <a:ext cx="300990" cy="816610"/>
            </a:xfrm>
            <a:custGeom>
              <a:avLst/>
              <a:gdLst/>
              <a:ahLst/>
              <a:cxnLst/>
              <a:rect l="l" t="t" r="r" b="b"/>
              <a:pathLst>
                <a:path w="300990" h="816610">
                  <a:moveTo>
                    <a:pt x="181491" y="816074"/>
                  </a:moveTo>
                  <a:lnTo>
                    <a:pt x="59549" y="129673"/>
                  </a:lnTo>
                  <a:lnTo>
                    <a:pt x="0" y="140248"/>
                  </a:lnTo>
                  <a:lnTo>
                    <a:pt x="97941" y="0"/>
                  </a:lnTo>
                  <a:lnTo>
                    <a:pt x="238199" y="97948"/>
                  </a:lnTo>
                  <a:lnTo>
                    <a:pt x="178649" y="108523"/>
                  </a:lnTo>
                  <a:lnTo>
                    <a:pt x="300591" y="794924"/>
                  </a:lnTo>
                  <a:lnTo>
                    <a:pt x="181491" y="816074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733987" y="1276763"/>
              <a:ext cx="300990" cy="816610"/>
            </a:xfrm>
            <a:custGeom>
              <a:avLst/>
              <a:gdLst/>
              <a:ahLst/>
              <a:cxnLst/>
              <a:rect l="l" t="t" r="r" b="b"/>
              <a:pathLst>
                <a:path w="300990" h="816610">
                  <a:moveTo>
                    <a:pt x="300591" y="794924"/>
                  </a:moveTo>
                  <a:lnTo>
                    <a:pt x="178649" y="108523"/>
                  </a:lnTo>
                  <a:lnTo>
                    <a:pt x="238199" y="97948"/>
                  </a:lnTo>
                  <a:lnTo>
                    <a:pt x="97941" y="0"/>
                  </a:lnTo>
                  <a:lnTo>
                    <a:pt x="0" y="140248"/>
                  </a:lnTo>
                  <a:lnTo>
                    <a:pt x="59549" y="129673"/>
                  </a:lnTo>
                  <a:lnTo>
                    <a:pt x="181491" y="816074"/>
                  </a:lnTo>
                  <a:lnTo>
                    <a:pt x="300591" y="79492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948875" y="2082000"/>
              <a:ext cx="659130" cy="400685"/>
            </a:xfrm>
            <a:custGeom>
              <a:avLst/>
              <a:gdLst/>
              <a:ahLst/>
              <a:cxnLst/>
              <a:rect l="l" t="t" r="r" b="b"/>
              <a:pathLst>
                <a:path w="659129" h="400685">
                  <a:moveTo>
                    <a:pt x="609074" y="400199"/>
                  </a:moveTo>
                  <a:lnTo>
                    <a:pt x="0" y="400199"/>
                  </a:lnTo>
                  <a:lnTo>
                    <a:pt x="0" y="300149"/>
                  </a:lnTo>
                  <a:lnTo>
                    <a:pt x="509024" y="300149"/>
                  </a:lnTo>
                  <a:lnTo>
                    <a:pt x="509024" y="100049"/>
                  </a:lnTo>
                  <a:lnTo>
                    <a:pt x="458999" y="100049"/>
                  </a:lnTo>
                  <a:lnTo>
                    <a:pt x="559049" y="0"/>
                  </a:lnTo>
                  <a:lnTo>
                    <a:pt x="659099" y="100049"/>
                  </a:lnTo>
                  <a:lnTo>
                    <a:pt x="609074" y="100049"/>
                  </a:lnTo>
                  <a:lnTo>
                    <a:pt x="609074" y="4001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948875" y="2082000"/>
              <a:ext cx="659130" cy="400685"/>
            </a:xfrm>
            <a:custGeom>
              <a:avLst/>
              <a:gdLst/>
              <a:ahLst/>
              <a:cxnLst/>
              <a:rect l="l" t="t" r="r" b="b"/>
              <a:pathLst>
                <a:path w="659129" h="400685">
                  <a:moveTo>
                    <a:pt x="0" y="300149"/>
                  </a:moveTo>
                  <a:lnTo>
                    <a:pt x="509024" y="300149"/>
                  </a:lnTo>
                  <a:lnTo>
                    <a:pt x="509024" y="100049"/>
                  </a:lnTo>
                  <a:lnTo>
                    <a:pt x="458999" y="100049"/>
                  </a:lnTo>
                  <a:lnTo>
                    <a:pt x="559049" y="0"/>
                  </a:lnTo>
                  <a:lnTo>
                    <a:pt x="659099" y="100049"/>
                  </a:lnTo>
                  <a:lnTo>
                    <a:pt x="609074" y="100049"/>
                  </a:lnTo>
                  <a:lnTo>
                    <a:pt x="609074" y="400199"/>
                  </a:lnTo>
                  <a:lnTo>
                    <a:pt x="0" y="400199"/>
                  </a:lnTo>
                  <a:lnTo>
                    <a:pt x="0" y="30014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916174" y="2659937"/>
              <a:ext cx="724535" cy="482600"/>
            </a:xfrm>
            <a:custGeom>
              <a:avLst/>
              <a:gdLst/>
              <a:ahLst/>
              <a:cxnLst/>
              <a:rect l="l" t="t" r="r" b="b"/>
              <a:pathLst>
                <a:path w="724534" h="482600">
                  <a:moveTo>
                    <a:pt x="664237" y="361574"/>
                  </a:moveTo>
                  <a:lnTo>
                    <a:pt x="543712" y="361574"/>
                  </a:lnTo>
                  <a:lnTo>
                    <a:pt x="543712" y="210918"/>
                  </a:lnTo>
                  <a:lnTo>
                    <a:pt x="536608" y="175733"/>
                  </a:lnTo>
                  <a:lnTo>
                    <a:pt x="517237" y="147000"/>
                  </a:lnTo>
                  <a:lnTo>
                    <a:pt x="488504" y="127628"/>
                  </a:lnTo>
                  <a:lnTo>
                    <a:pt x="453318" y="120524"/>
                  </a:lnTo>
                  <a:lnTo>
                    <a:pt x="0" y="120524"/>
                  </a:lnTo>
                  <a:lnTo>
                    <a:pt x="0" y="0"/>
                  </a:lnTo>
                  <a:lnTo>
                    <a:pt x="453318" y="0"/>
                  </a:lnTo>
                  <a:lnTo>
                    <a:pt x="501680" y="5570"/>
                  </a:lnTo>
                  <a:lnTo>
                    <a:pt x="546075" y="21438"/>
                  </a:lnTo>
                  <a:lnTo>
                    <a:pt x="585237" y="46336"/>
                  </a:lnTo>
                  <a:lnTo>
                    <a:pt x="617901" y="78999"/>
                  </a:lnTo>
                  <a:lnTo>
                    <a:pt x="642799" y="118162"/>
                  </a:lnTo>
                  <a:lnTo>
                    <a:pt x="658666" y="162557"/>
                  </a:lnTo>
                  <a:lnTo>
                    <a:pt x="664237" y="210918"/>
                  </a:lnTo>
                  <a:lnTo>
                    <a:pt x="664237" y="361574"/>
                  </a:lnTo>
                  <a:close/>
                </a:path>
                <a:path w="724534" h="482600">
                  <a:moveTo>
                    <a:pt x="603974" y="482099"/>
                  </a:moveTo>
                  <a:lnTo>
                    <a:pt x="483449" y="361574"/>
                  </a:lnTo>
                  <a:lnTo>
                    <a:pt x="724499" y="361574"/>
                  </a:lnTo>
                  <a:lnTo>
                    <a:pt x="603974" y="4820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916174" y="2659937"/>
              <a:ext cx="724535" cy="482600"/>
            </a:xfrm>
            <a:custGeom>
              <a:avLst/>
              <a:gdLst/>
              <a:ahLst/>
              <a:cxnLst/>
              <a:rect l="l" t="t" r="r" b="b"/>
              <a:pathLst>
                <a:path w="724534" h="482600">
                  <a:moveTo>
                    <a:pt x="0" y="0"/>
                  </a:moveTo>
                  <a:lnTo>
                    <a:pt x="453318" y="0"/>
                  </a:lnTo>
                  <a:lnTo>
                    <a:pt x="501680" y="5570"/>
                  </a:lnTo>
                  <a:lnTo>
                    <a:pt x="546075" y="21438"/>
                  </a:lnTo>
                  <a:lnTo>
                    <a:pt x="585237" y="46336"/>
                  </a:lnTo>
                  <a:lnTo>
                    <a:pt x="617901" y="78999"/>
                  </a:lnTo>
                  <a:lnTo>
                    <a:pt x="642799" y="118162"/>
                  </a:lnTo>
                  <a:lnTo>
                    <a:pt x="658666" y="162557"/>
                  </a:lnTo>
                  <a:lnTo>
                    <a:pt x="664237" y="210918"/>
                  </a:lnTo>
                  <a:lnTo>
                    <a:pt x="664237" y="361574"/>
                  </a:lnTo>
                  <a:lnTo>
                    <a:pt x="724499" y="361574"/>
                  </a:lnTo>
                  <a:lnTo>
                    <a:pt x="603974" y="482099"/>
                  </a:lnTo>
                  <a:lnTo>
                    <a:pt x="483449" y="361574"/>
                  </a:lnTo>
                  <a:lnTo>
                    <a:pt x="543712" y="361574"/>
                  </a:lnTo>
                  <a:lnTo>
                    <a:pt x="543712" y="210918"/>
                  </a:lnTo>
                  <a:lnTo>
                    <a:pt x="536609" y="175733"/>
                  </a:lnTo>
                  <a:lnTo>
                    <a:pt x="517237" y="147000"/>
                  </a:lnTo>
                  <a:lnTo>
                    <a:pt x="488504" y="127628"/>
                  </a:lnTo>
                  <a:lnTo>
                    <a:pt x="453318" y="120524"/>
                  </a:lnTo>
                  <a:lnTo>
                    <a:pt x="0" y="1205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642528" y="3075672"/>
              <a:ext cx="425450" cy="648970"/>
            </a:xfrm>
            <a:custGeom>
              <a:avLst/>
              <a:gdLst/>
              <a:ahLst/>
              <a:cxnLst/>
              <a:rect l="l" t="t" r="r" b="b"/>
              <a:pathLst>
                <a:path w="425450" h="648970">
                  <a:moveTo>
                    <a:pt x="31470" y="648374"/>
                  </a:moveTo>
                  <a:lnTo>
                    <a:pt x="0" y="533791"/>
                  </a:lnTo>
                  <a:lnTo>
                    <a:pt x="36524" y="554566"/>
                  </a:lnTo>
                  <a:lnTo>
                    <a:pt x="352245" y="0"/>
                  </a:lnTo>
                  <a:lnTo>
                    <a:pt x="425295" y="41549"/>
                  </a:lnTo>
                  <a:lnTo>
                    <a:pt x="109574" y="596116"/>
                  </a:lnTo>
                  <a:lnTo>
                    <a:pt x="146099" y="616891"/>
                  </a:lnTo>
                  <a:lnTo>
                    <a:pt x="31470" y="648374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642528" y="3075672"/>
              <a:ext cx="425450" cy="648970"/>
            </a:xfrm>
            <a:custGeom>
              <a:avLst/>
              <a:gdLst/>
              <a:ahLst/>
              <a:cxnLst/>
              <a:rect l="l" t="t" r="r" b="b"/>
              <a:pathLst>
                <a:path w="425450" h="648970">
                  <a:moveTo>
                    <a:pt x="425295" y="41549"/>
                  </a:moveTo>
                  <a:lnTo>
                    <a:pt x="109574" y="596116"/>
                  </a:lnTo>
                  <a:lnTo>
                    <a:pt x="146099" y="616891"/>
                  </a:lnTo>
                  <a:lnTo>
                    <a:pt x="31470" y="648374"/>
                  </a:lnTo>
                  <a:lnTo>
                    <a:pt x="0" y="533791"/>
                  </a:lnTo>
                  <a:lnTo>
                    <a:pt x="36524" y="554566"/>
                  </a:lnTo>
                  <a:lnTo>
                    <a:pt x="352245" y="0"/>
                  </a:lnTo>
                  <a:lnTo>
                    <a:pt x="425295" y="4154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099" y="1534664"/>
            <a:ext cx="7801609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15" b="1">
                <a:latin typeface="Arial"/>
                <a:cs typeface="Arial"/>
              </a:rPr>
              <a:t>Es </a:t>
            </a:r>
            <a:r>
              <a:rPr dirty="0" sz="2000" spc="170" b="1">
                <a:latin typeface="Arial"/>
                <a:cs typeface="Arial"/>
              </a:rPr>
              <a:t>una </a:t>
            </a:r>
            <a:r>
              <a:rPr dirty="0" sz="2000" spc="90" b="1">
                <a:latin typeface="Arial"/>
                <a:cs typeface="Arial"/>
              </a:rPr>
              <a:t>iniciativa </a:t>
            </a:r>
            <a:r>
              <a:rPr dirty="0" sz="2000" spc="150" b="1">
                <a:latin typeface="Arial"/>
                <a:cs typeface="Arial"/>
              </a:rPr>
              <a:t>que </a:t>
            </a:r>
            <a:r>
              <a:rPr dirty="0" sz="2000" spc="90" b="1">
                <a:latin typeface="Arial"/>
                <a:cs typeface="Arial"/>
              </a:rPr>
              <a:t>surge </a:t>
            </a:r>
            <a:r>
              <a:rPr dirty="0" sz="2000" spc="190" b="1">
                <a:latin typeface="Arial"/>
                <a:cs typeface="Arial"/>
              </a:rPr>
              <a:t>para </a:t>
            </a:r>
            <a:r>
              <a:rPr dirty="0" sz="2000" spc="200" b="1">
                <a:latin typeface="Arial"/>
                <a:cs typeface="Arial"/>
              </a:rPr>
              <a:t>dar </a:t>
            </a:r>
            <a:r>
              <a:rPr dirty="0" sz="2000" spc="170" b="1">
                <a:latin typeface="Arial"/>
                <a:cs typeface="Arial"/>
              </a:rPr>
              <a:t>una </a:t>
            </a:r>
            <a:r>
              <a:rPr dirty="0" sz="2000" spc="125" b="1">
                <a:latin typeface="Arial"/>
                <a:cs typeface="Arial"/>
              </a:rPr>
              <a:t>segunda </a:t>
            </a:r>
            <a:r>
              <a:rPr dirty="0" sz="2000" spc="110" b="1">
                <a:latin typeface="Arial"/>
                <a:cs typeface="Arial"/>
              </a:rPr>
              <a:t>vida </a:t>
            </a:r>
            <a:r>
              <a:rPr dirty="0" sz="2000" spc="235" b="1">
                <a:latin typeface="Arial"/>
                <a:cs typeface="Arial"/>
              </a:rPr>
              <a:t>a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los </a:t>
            </a:r>
            <a:r>
              <a:rPr dirty="0" sz="2000" spc="110" b="1">
                <a:latin typeface="Arial"/>
                <a:cs typeface="Arial"/>
              </a:rPr>
              <a:t>neumáticos </a:t>
            </a:r>
            <a:r>
              <a:rPr dirty="0" sz="2000" spc="105" b="1">
                <a:latin typeface="Arial"/>
                <a:cs typeface="Arial"/>
              </a:rPr>
              <a:t>usados </a:t>
            </a:r>
            <a:r>
              <a:rPr dirty="0" sz="2000" spc="90" b="1">
                <a:latin typeface="Arial"/>
                <a:cs typeface="Arial"/>
              </a:rPr>
              <a:t>reutilizándolos </a:t>
            </a:r>
            <a:r>
              <a:rPr dirty="0" sz="2000" spc="-30" b="1">
                <a:latin typeface="Arial"/>
                <a:cs typeface="Arial"/>
              </a:rPr>
              <a:t>y</a:t>
            </a:r>
            <a:r>
              <a:rPr dirty="0" sz="2000" spc="495" b="1">
                <a:latin typeface="Arial"/>
                <a:cs typeface="Arial"/>
              </a:rPr>
              <a:t> </a:t>
            </a:r>
            <a:r>
              <a:rPr dirty="0" sz="2000" spc="85" b="1">
                <a:latin typeface="Arial"/>
                <a:cs typeface="Arial"/>
              </a:rPr>
              <a:t>convirtiéndolos 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30" b="1">
                <a:latin typeface="Arial"/>
                <a:cs typeface="Arial"/>
              </a:rPr>
              <a:t>en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90" b="1">
                <a:latin typeface="Arial"/>
                <a:cs typeface="Arial"/>
              </a:rPr>
              <a:t>mobiliario,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14" b="1">
                <a:latin typeface="Arial"/>
                <a:cs typeface="Arial"/>
              </a:rPr>
              <a:t>con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35" b="1">
                <a:latin typeface="Arial"/>
                <a:cs typeface="Arial"/>
              </a:rPr>
              <a:t>un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25" b="1">
                <a:latin typeface="Arial"/>
                <a:cs typeface="Arial"/>
              </a:rPr>
              <a:t>fuerte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05" b="1">
                <a:latin typeface="Arial"/>
                <a:cs typeface="Arial"/>
              </a:rPr>
              <a:t>carácter: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1699" y="327149"/>
            <a:ext cx="7790180" cy="4359910"/>
            <a:chOff x="811699" y="327149"/>
            <a:chExt cx="7790180" cy="4359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6694" y="2905594"/>
              <a:ext cx="2788024" cy="1752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2407" y="2891307"/>
              <a:ext cx="2816860" cy="1781810"/>
            </a:xfrm>
            <a:custGeom>
              <a:avLst/>
              <a:gdLst/>
              <a:ahLst/>
              <a:cxnLst/>
              <a:rect l="l" t="t" r="r" b="b"/>
              <a:pathLst>
                <a:path w="2816860" h="1781810">
                  <a:moveTo>
                    <a:pt x="0" y="0"/>
                  </a:moveTo>
                  <a:lnTo>
                    <a:pt x="2816599" y="0"/>
                  </a:lnTo>
                  <a:lnTo>
                    <a:pt x="2816599" y="1781199"/>
                  </a:lnTo>
                  <a:lnTo>
                    <a:pt x="0" y="17811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4750" y="2905600"/>
              <a:ext cx="2788024" cy="1752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70462" y="2891312"/>
              <a:ext cx="2816860" cy="1781810"/>
            </a:xfrm>
            <a:custGeom>
              <a:avLst/>
              <a:gdLst/>
              <a:ahLst/>
              <a:cxnLst/>
              <a:rect l="l" t="t" r="r" b="b"/>
              <a:pathLst>
                <a:path w="2816859" h="1781810">
                  <a:moveTo>
                    <a:pt x="0" y="0"/>
                  </a:moveTo>
                  <a:lnTo>
                    <a:pt x="2816599" y="0"/>
                  </a:lnTo>
                  <a:lnTo>
                    <a:pt x="2816599" y="1781199"/>
                  </a:lnTo>
                  <a:lnTo>
                    <a:pt x="0" y="17811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699" y="327149"/>
              <a:ext cx="1104999" cy="11049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29775" y="3530237"/>
            <a:ext cx="3289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b="1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9349"/>
            <a:ext cx="9143999" cy="4664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2775" y="186373"/>
            <a:ext cx="398843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9">
                <a:solidFill>
                  <a:srgbClr val="68CE3B"/>
                </a:solidFill>
                <a:latin typeface="Palatino Linotype"/>
                <a:cs typeface="Palatino Linotype"/>
              </a:rPr>
              <a:t>GRACIAS</a:t>
            </a:r>
            <a:endParaRPr sz="72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5585">
              <a:lnSpc>
                <a:spcPts val="2270"/>
              </a:lnSpc>
              <a:spcBef>
                <a:spcPts val="100"/>
              </a:spcBef>
            </a:pPr>
            <a:r>
              <a:rPr dirty="0" sz="1900" spc="75">
                <a:solidFill>
                  <a:srgbClr val="000000"/>
                </a:solidFill>
              </a:rPr>
              <a:t>EMAIL</a:t>
            </a:r>
            <a:r>
              <a:rPr dirty="0" sz="1900" spc="10">
                <a:solidFill>
                  <a:srgbClr val="000000"/>
                </a:solidFill>
              </a:rPr>
              <a:t> </a:t>
            </a:r>
            <a:r>
              <a:rPr dirty="0" sz="1900" spc="80">
                <a:solidFill>
                  <a:srgbClr val="000000"/>
                </a:solidFill>
              </a:rPr>
              <a:t>DE</a:t>
            </a:r>
            <a:r>
              <a:rPr dirty="0" sz="1900" spc="10">
                <a:solidFill>
                  <a:srgbClr val="000000"/>
                </a:solidFill>
              </a:rPr>
              <a:t> </a:t>
            </a:r>
            <a:r>
              <a:rPr dirty="0" sz="1900" spc="60">
                <a:solidFill>
                  <a:srgbClr val="000000"/>
                </a:solidFill>
              </a:rPr>
              <a:t>CONTACTO:</a:t>
            </a:r>
            <a:r>
              <a:rPr dirty="0" sz="1900" spc="-50">
                <a:solidFill>
                  <a:srgbClr val="000000"/>
                </a:solidFill>
              </a:rPr>
              <a:t> </a:t>
            </a:r>
            <a:r>
              <a:rPr dirty="0" spc="85">
                <a:hlinkClick r:id="rId3"/>
              </a:rPr>
              <a:t>r</a:t>
            </a:r>
            <a:r>
              <a:rPr dirty="0" spc="85">
                <a:hlinkClick r:id="rId4"/>
              </a:rPr>
              <a:t>ollingpuf@gmail.com</a:t>
            </a:r>
            <a:endParaRPr sz="1900"/>
          </a:p>
          <a:p>
            <a:pPr marL="3105150">
              <a:lnSpc>
                <a:spcPts val="2030"/>
              </a:lnSpc>
            </a:pPr>
            <a:r>
              <a:rPr dirty="0" spc="90">
                <a:hlinkClick r:id="rId5"/>
              </a:rPr>
              <a:t>reneantor</a:t>
            </a:r>
            <a:r>
              <a:rPr dirty="0" spc="90">
                <a:hlinkClick r:id="rId6"/>
              </a:rPr>
              <a:t>enes@gmail.com</a:t>
            </a:r>
          </a:p>
          <a:p>
            <a:pPr marL="235585">
              <a:lnSpc>
                <a:spcPct val="100000"/>
              </a:lnSpc>
              <a:spcBef>
                <a:spcPts val="1700"/>
              </a:spcBef>
              <a:tabLst>
                <a:tab pos="1605915" algn="l"/>
              </a:tabLst>
            </a:pPr>
            <a:r>
              <a:rPr dirty="0" sz="1900" spc="-195">
                <a:solidFill>
                  <a:srgbClr val="000000"/>
                </a:solidFill>
              </a:rPr>
              <a:t>T</a:t>
            </a:r>
            <a:r>
              <a:rPr dirty="0" sz="1900" spc="100">
                <a:solidFill>
                  <a:srgbClr val="000000"/>
                </a:solidFill>
              </a:rPr>
              <a:t>e</a:t>
            </a:r>
            <a:r>
              <a:rPr dirty="0" sz="1900" spc="-10">
                <a:solidFill>
                  <a:srgbClr val="000000"/>
                </a:solidFill>
              </a:rPr>
              <a:t>l</a:t>
            </a:r>
            <a:r>
              <a:rPr dirty="0" sz="1900" spc="114">
                <a:solidFill>
                  <a:srgbClr val="000000"/>
                </a:solidFill>
              </a:rPr>
              <a:t>é</a:t>
            </a:r>
            <a:r>
              <a:rPr dirty="0" sz="1900" spc="25">
                <a:solidFill>
                  <a:srgbClr val="000000"/>
                </a:solidFill>
              </a:rPr>
              <a:t>f</a:t>
            </a:r>
            <a:r>
              <a:rPr dirty="0" sz="1900" spc="15">
                <a:solidFill>
                  <a:srgbClr val="000000"/>
                </a:solidFill>
              </a:rPr>
              <a:t>onos:</a:t>
            </a:r>
            <a:r>
              <a:rPr dirty="0" sz="1900">
                <a:solidFill>
                  <a:srgbClr val="000000"/>
                </a:solidFill>
              </a:rPr>
              <a:t>	</a:t>
            </a:r>
            <a:r>
              <a:rPr dirty="0" spc="40"/>
              <a:t>699</a:t>
            </a:r>
            <a:r>
              <a:rPr dirty="0" spc="25"/>
              <a:t> </a:t>
            </a:r>
            <a:r>
              <a:rPr dirty="0" spc="50"/>
              <a:t>63</a:t>
            </a:r>
            <a:r>
              <a:rPr dirty="0" spc="25"/>
              <a:t> </a:t>
            </a:r>
            <a:r>
              <a:rPr dirty="0" spc="90"/>
              <a:t>53</a:t>
            </a:r>
            <a:r>
              <a:rPr dirty="0" spc="25"/>
              <a:t> </a:t>
            </a:r>
            <a:r>
              <a:rPr dirty="0" spc="55"/>
              <a:t>75</a:t>
            </a:r>
            <a:r>
              <a:rPr dirty="0" spc="25"/>
              <a:t> </a:t>
            </a:r>
            <a:r>
              <a:rPr dirty="0" spc="325"/>
              <a:t>//</a:t>
            </a:r>
            <a:r>
              <a:rPr dirty="0" spc="25"/>
              <a:t> </a:t>
            </a:r>
            <a:r>
              <a:rPr dirty="0" spc="-70"/>
              <a:t>619</a:t>
            </a:r>
            <a:r>
              <a:rPr dirty="0" spc="25"/>
              <a:t> </a:t>
            </a:r>
            <a:r>
              <a:rPr dirty="0" spc="105"/>
              <a:t>549</a:t>
            </a:r>
            <a:r>
              <a:rPr dirty="0" spc="25"/>
              <a:t> </a:t>
            </a:r>
            <a:r>
              <a:rPr dirty="0" spc="-90"/>
              <a:t>7</a:t>
            </a:r>
            <a:r>
              <a:rPr dirty="0" spc="55"/>
              <a:t>83</a:t>
            </a:r>
            <a:r>
              <a:rPr dirty="0" spc="25"/>
              <a:t> </a:t>
            </a:r>
            <a:r>
              <a:rPr dirty="0" spc="325"/>
              <a:t>//</a:t>
            </a:r>
            <a:r>
              <a:rPr dirty="0" spc="25"/>
              <a:t> </a:t>
            </a:r>
            <a:r>
              <a:rPr dirty="0" spc="65"/>
              <a:t>647</a:t>
            </a:r>
            <a:r>
              <a:rPr dirty="0" spc="25"/>
              <a:t> </a:t>
            </a:r>
            <a:r>
              <a:rPr dirty="0" spc="-145"/>
              <a:t>17</a:t>
            </a:r>
            <a:r>
              <a:rPr dirty="0" spc="25"/>
              <a:t> </a:t>
            </a:r>
            <a:r>
              <a:rPr dirty="0" spc="35"/>
              <a:t>09</a:t>
            </a:r>
            <a:r>
              <a:rPr dirty="0" spc="25"/>
              <a:t> </a:t>
            </a:r>
            <a:r>
              <a:rPr dirty="0" spc="40"/>
              <a:t>99</a:t>
            </a:r>
            <a:endParaRPr sz="1900"/>
          </a:p>
        </p:txBody>
      </p:sp>
      <p:grpSp>
        <p:nvGrpSpPr>
          <p:cNvPr id="5" name="object 5"/>
          <p:cNvGrpSpPr/>
          <p:nvPr/>
        </p:nvGrpSpPr>
        <p:grpSpPr>
          <a:xfrm>
            <a:off x="573273" y="109125"/>
            <a:ext cx="8367395" cy="4943475"/>
            <a:chOff x="573273" y="109125"/>
            <a:chExt cx="8367395" cy="4943475"/>
          </a:xfrm>
        </p:grpSpPr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273" y="3370159"/>
              <a:ext cx="1921273" cy="804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5487" y="3458100"/>
              <a:ext cx="1838765" cy="529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4249" y="3299650"/>
              <a:ext cx="1921268" cy="1083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7710" y="4174274"/>
              <a:ext cx="1507336" cy="8113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3719" y="4339138"/>
              <a:ext cx="1683324" cy="6925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9943" y="4318587"/>
              <a:ext cx="860310" cy="7336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8875" y="4456125"/>
              <a:ext cx="1683316" cy="5293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22500" y="3458096"/>
              <a:ext cx="2117624" cy="6282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73437" y="109125"/>
              <a:ext cx="1406549" cy="1406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617" y="1101475"/>
            <a:ext cx="3310738" cy="29897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52941" y="943302"/>
            <a:ext cx="3576320" cy="0"/>
          </a:xfrm>
          <a:custGeom>
            <a:avLst/>
            <a:gdLst/>
            <a:ahLst/>
            <a:cxnLst/>
            <a:rect l="l" t="t" r="r" b="b"/>
            <a:pathLst>
              <a:path w="3576320" h="0">
                <a:moveTo>
                  <a:pt x="0" y="0"/>
                </a:moveTo>
                <a:lnTo>
                  <a:pt x="3575699" y="0"/>
                </a:lnTo>
              </a:path>
            </a:pathLst>
          </a:custGeom>
          <a:ln w="9524">
            <a:solidFill>
              <a:srgbClr val="1E2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1242" y="1016925"/>
            <a:ext cx="31115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0">
                <a:solidFill>
                  <a:srgbClr val="1E2D31"/>
                </a:solidFill>
                <a:latin typeface="Palatino Linotype"/>
                <a:cs typeface="Palatino Linotype"/>
              </a:rPr>
              <a:t>¿Qué</a:t>
            </a:r>
            <a:r>
              <a:rPr dirty="0" sz="3000" spc="-120">
                <a:solidFill>
                  <a:srgbClr val="1E2D31"/>
                </a:solidFill>
                <a:latin typeface="Palatino Linotype"/>
                <a:cs typeface="Palatino Linotype"/>
              </a:rPr>
              <a:t> </a:t>
            </a:r>
            <a:r>
              <a:rPr dirty="0" sz="3000" spc="70">
                <a:solidFill>
                  <a:srgbClr val="1E2D31"/>
                </a:solidFill>
                <a:latin typeface="Palatino Linotype"/>
                <a:cs typeface="Palatino Linotype"/>
              </a:rPr>
              <a:t>aportamos?</a:t>
            </a:r>
            <a:endParaRPr sz="3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1089" y="1823509"/>
            <a:ext cx="4509135" cy="2948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8135" marR="1707514" indent="-283845">
              <a:lnSpc>
                <a:spcPct val="114599"/>
              </a:lnSpc>
              <a:spcBef>
                <a:spcPts val="100"/>
              </a:spcBef>
              <a:buChar char="-"/>
              <a:tabLst>
                <a:tab pos="318135" algn="l"/>
                <a:tab pos="318770" algn="l"/>
              </a:tabLst>
            </a:pP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La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posibilida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d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de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0" b="1">
                <a:solidFill>
                  <a:srgbClr val="1E2D31"/>
                </a:solidFill>
                <a:latin typeface="Lato"/>
                <a:cs typeface="Lato"/>
              </a:rPr>
              <a:t>ser</a:t>
            </a:r>
            <a:r>
              <a:rPr dirty="0" sz="1200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-14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u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n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referent</a:t>
            </a:r>
            <a:r>
              <a:rPr dirty="0" sz="1200" spc="35" b="1">
                <a:solidFill>
                  <a:srgbClr val="1E2D31"/>
                </a:solidFill>
                <a:latin typeface="Lato"/>
                <a:cs typeface="Lato"/>
              </a:rPr>
              <a:t>e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10" b="1">
                <a:solidFill>
                  <a:srgbClr val="1E2D31"/>
                </a:solidFill>
                <a:latin typeface="Lato"/>
                <a:cs typeface="Lato"/>
              </a:rPr>
              <a:t>en 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economí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5" b="1">
                <a:solidFill>
                  <a:srgbClr val="1E2D31"/>
                </a:solidFill>
                <a:latin typeface="Lato"/>
                <a:cs typeface="Lato"/>
              </a:rPr>
              <a:t>circula</a:t>
            </a:r>
            <a:r>
              <a:rPr dirty="0" sz="1200" spc="-55" b="1">
                <a:solidFill>
                  <a:srgbClr val="1E2D31"/>
                </a:solidFill>
                <a:latin typeface="Lato"/>
                <a:cs typeface="Lato"/>
              </a:rPr>
              <a:t>r</a:t>
            </a:r>
            <a:r>
              <a:rPr dirty="0" sz="1200" spc="-10" b="1">
                <a:solidFill>
                  <a:srgbClr val="1E2D31"/>
                </a:solidFill>
                <a:latin typeface="Lato"/>
                <a:cs typeface="Lato"/>
              </a:rPr>
              <a:t>.</a:t>
            </a:r>
            <a:endParaRPr sz="1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2D31"/>
              </a:buClr>
              <a:buFont typeface="Lato"/>
              <a:buChar char="-"/>
            </a:pPr>
            <a:endParaRPr sz="1250">
              <a:latin typeface="Lato"/>
              <a:cs typeface="Lato"/>
            </a:endParaRPr>
          </a:p>
          <a:p>
            <a:pPr lvl="1" marL="1384300" marR="497840" indent="-283845">
              <a:lnSpc>
                <a:spcPct val="114599"/>
              </a:lnSpc>
              <a:buChar char="-"/>
              <a:tabLst>
                <a:tab pos="1384300" algn="l"/>
                <a:tab pos="1384935" algn="l"/>
              </a:tabLst>
            </a:pPr>
            <a:r>
              <a:rPr dirty="0" sz="1200" spc="30" b="1">
                <a:solidFill>
                  <a:srgbClr val="1E2D31"/>
                </a:solidFill>
                <a:latin typeface="Lato"/>
                <a:cs typeface="Lato"/>
              </a:rPr>
              <a:t>Ap</a:t>
            </a:r>
            <a:r>
              <a:rPr dirty="0" sz="1200" spc="5" b="1">
                <a:solidFill>
                  <a:srgbClr val="1E2D31"/>
                </a:solidFill>
                <a:latin typeface="Lato"/>
                <a:cs typeface="Lato"/>
              </a:rPr>
              <a:t>o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yamo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s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0" b="1">
                <a:solidFill>
                  <a:srgbClr val="1E2D31"/>
                </a:solidFill>
                <a:latin typeface="Lato"/>
                <a:cs typeface="Lato"/>
              </a:rPr>
              <a:t>y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potenciamo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s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la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polític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15" b="1">
                <a:solidFill>
                  <a:srgbClr val="1E2D31"/>
                </a:solidFill>
                <a:latin typeface="Lato"/>
                <a:cs typeface="Lato"/>
              </a:rPr>
              <a:t>de 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RSC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de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la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empresa.</a:t>
            </a:r>
            <a:endParaRPr sz="1200">
              <a:latin typeface="Lato"/>
              <a:cs typeface="Lato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1E2D31"/>
              </a:buClr>
              <a:buFont typeface="Lato"/>
              <a:buChar char="-"/>
            </a:pPr>
            <a:endParaRPr sz="1450">
              <a:latin typeface="Lato"/>
              <a:cs typeface="Lato"/>
            </a:endParaRPr>
          </a:p>
          <a:p>
            <a:pPr marL="295910" marR="751840" indent="-283845">
              <a:lnSpc>
                <a:spcPct val="114599"/>
              </a:lnSpc>
              <a:spcBef>
                <a:spcPts val="5"/>
              </a:spcBef>
              <a:buChar char="-"/>
              <a:tabLst>
                <a:tab pos="295910" algn="l"/>
                <a:tab pos="296545" algn="l"/>
              </a:tabLst>
            </a:pP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La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oportunidad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de</a:t>
            </a:r>
            <a:r>
              <a:rPr dirty="0" sz="1200" spc="-70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convertirse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en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agente</a:t>
            </a:r>
            <a:r>
              <a:rPr dirty="0" sz="1200" spc="-70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de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cambio </a:t>
            </a:r>
            <a:r>
              <a:rPr dirty="0" sz="1200" spc="-28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pa</a:t>
            </a:r>
            <a:r>
              <a:rPr dirty="0" sz="1200" spc="10" b="1">
                <a:solidFill>
                  <a:srgbClr val="1E2D31"/>
                </a:solidFill>
                <a:latin typeface="Lato"/>
                <a:cs typeface="Lato"/>
              </a:rPr>
              <a:t>r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colecti</a:t>
            </a:r>
            <a:r>
              <a:rPr dirty="0" sz="1200" spc="10" b="1">
                <a:solidFill>
                  <a:srgbClr val="1E2D31"/>
                </a:solidFill>
                <a:latin typeface="Lato"/>
                <a:cs typeface="Lato"/>
              </a:rPr>
              <a:t>v</a:t>
            </a:r>
            <a:r>
              <a:rPr dirty="0" sz="1200" spc="10" b="1">
                <a:solidFill>
                  <a:srgbClr val="1E2D31"/>
                </a:solidFill>
                <a:latin typeface="Lato"/>
                <a:cs typeface="Lato"/>
              </a:rPr>
              <a:t>o</a:t>
            </a:r>
            <a:r>
              <a:rPr dirty="0" sz="1200" spc="10" b="1">
                <a:solidFill>
                  <a:srgbClr val="1E2D31"/>
                </a:solidFill>
                <a:latin typeface="Lato"/>
                <a:cs typeface="Lato"/>
              </a:rPr>
              <a:t>s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desf</a:t>
            </a:r>
            <a:r>
              <a:rPr dirty="0" sz="1200" spc="-5" b="1">
                <a:solidFill>
                  <a:srgbClr val="1E2D31"/>
                </a:solidFill>
                <a:latin typeface="Lato"/>
                <a:cs typeface="Lato"/>
              </a:rPr>
              <a:t>a</a:t>
            </a:r>
            <a:r>
              <a:rPr dirty="0" sz="1200" spc="10" b="1">
                <a:solidFill>
                  <a:srgbClr val="1E2D31"/>
                </a:solidFill>
                <a:latin typeface="Lato"/>
                <a:cs typeface="Lato"/>
              </a:rPr>
              <a:t>v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orecido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s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0" b="1">
                <a:solidFill>
                  <a:srgbClr val="1E2D31"/>
                </a:solidFill>
                <a:latin typeface="Lato"/>
                <a:cs typeface="Lato"/>
              </a:rPr>
              <a:t>y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discapacitados.</a:t>
            </a:r>
            <a:endParaRPr sz="1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E2D31"/>
              </a:buClr>
              <a:buFont typeface="Lato"/>
              <a:buChar char="-"/>
            </a:pPr>
            <a:endParaRPr sz="1350">
              <a:latin typeface="Lato"/>
              <a:cs typeface="Lato"/>
            </a:endParaRPr>
          </a:p>
          <a:p>
            <a:pPr lvl="1" marL="1398270" marR="5080" indent="-283845">
              <a:lnSpc>
                <a:spcPct val="114599"/>
              </a:lnSpc>
              <a:buChar char="-"/>
              <a:tabLst>
                <a:tab pos="1398270" algn="l"/>
                <a:tab pos="1398905" algn="l"/>
              </a:tabLst>
            </a:pP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Asociamos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la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5" b="1">
                <a:solidFill>
                  <a:srgbClr val="1E2D31"/>
                </a:solidFill>
                <a:latin typeface="Lato"/>
                <a:cs typeface="Lato"/>
              </a:rPr>
              <a:t>marca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un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0" b="1">
                <a:solidFill>
                  <a:srgbClr val="1E2D31"/>
                </a:solidFill>
                <a:latin typeface="Lato"/>
                <a:cs typeface="Lato"/>
              </a:rPr>
              <a:t>campaña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altamente  </a:t>
            </a:r>
            <a:r>
              <a:rPr dirty="0" sz="1200" spc="35" b="1">
                <a:solidFill>
                  <a:srgbClr val="1E2D31"/>
                </a:solidFill>
                <a:latin typeface="Lato"/>
                <a:cs typeface="Lato"/>
              </a:rPr>
              <a:t>viral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por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su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0" b="1">
                <a:solidFill>
                  <a:srgbClr val="1E2D31"/>
                </a:solidFill>
                <a:latin typeface="Lato"/>
                <a:cs typeface="Lato"/>
              </a:rPr>
              <a:t>alto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contenido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15" b="1">
                <a:solidFill>
                  <a:srgbClr val="1E2D31"/>
                </a:solidFill>
                <a:latin typeface="Lato"/>
                <a:cs typeface="Lato"/>
              </a:rPr>
              <a:t>emocional.</a:t>
            </a:r>
            <a:endParaRPr sz="1200">
              <a:latin typeface="Lato"/>
              <a:cs typeface="Lato"/>
            </a:endParaRPr>
          </a:p>
          <a:p>
            <a:pPr lvl="1">
              <a:lnSpc>
                <a:spcPct val="100000"/>
              </a:lnSpc>
              <a:buClr>
                <a:srgbClr val="1E2D31"/>
              </a:buClr>
              <a:buFont typeface="Lato"/>
              <a:buChar char="-"/>
            </a:pPr>
            <a:endParaRPr sz="1250">
              <a:latin typeface="Lato"/>
              <a:cs typeface="Lato"/>
            </a:endParaRPr>
          </a:p>
          <a:p>
            <a:pPr marL="331470" marR="1305560" indent="-283845">
              <a:lnSpc>
                <a:spcPct val="114599"/>
              </a:lnSpc>
              <a:buChar char="-"/>
              <a:tabLst>
                <a:tab pos="331470" algn="l"/>
                <a:tab pos="332105" algn="l"/>
              </a:tabLst>
            </a:pP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P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osibilida</a:t>
            </a:r>
            <a:r>
              <a:rPr dirty="0" sz="1200" spc="40" b="1">
                <a:solidFill>
                  <a:srgbClr val="1E2D31"/>
                </a:solidFill>
                <a:latin typeface="Lato"/>
                <a:cs typeface="Lato"/>
              </a:rPr>
              <a:t>d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de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30" b="1">
                <a:solidFill>
                  <a:srgbClr val="1E2D31"/>
                </a:solidFill>
                <a:latin typeface="Lato"/>
                <a:cs typeface="Lato"/>
              </a:rPr>
              <a:t>múltiples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25" b="1">
                <a:solidFill>
                  <a:srgbClr val="1E2D31"/>
                </a:solidFill>
                <a:latin typeface="Lato"/>
                <a:cs typeface="Lato"/>
              </a:rPr>
              <a:t>impactos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15" b="1">
                <a:solidFill>
                  <a:srgbClr val="1E2D31"/>
                </a:solidFill>
                <a:latin typeface="Lato"/>
                <a:cs typeface="Lato"/>
              </a:rPr>
              <a:t>e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n</a:t>
            </a:r>
            <a:r>
              <a:rPr dirty="0" sz="1200" spc="-75" b="1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200" spc="15" b="1">
                <a:solidFill>
                  <a:srgbClr val="1E2D31"/>
                </a:solidFill>
                <a:latin typeface="Lato"/>
                <a:cs typeface="Lato"/>
              </a:rPr>
              <a:t>redes  </a:t>
            </a:r>
            <a:r>
              <a:rPr dirty="0" sz="1200" spc="20" b="1">
                <a:solidFill>
                  <a:srgbClr val="1E2D31"/>
                </a:solidFill>
                <a:latin typeface="Lato"/>
                <a:cs typeface="Lato"/>
              </a:rPr>
              <a:t>sociales.</a:t>
            </a:r>
            <a:endParaRPr sz="1200">
              <a:latin typeface="Lato"/>
              <a:cs typeface="La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8967" y="331408"/>
            <a:ext cx="2834640" cy="3644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dirty="0" sz="1100" spc="-15">
                <a:solidFill>
                  <a:srgbClr val="1E2D31"/>
                </a:solidFill>
                <a:latin typeface="Lato"/>
                <a:cs typeface="Lato"/>
              </a:rPr>
              <a:t>¿Qué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-5">
                <a:solidFill>
                  <a:srgbClr val="1E2D31"/>
                </a:solidFill>
                <a:latin typeface="Lato"/>
                <a:cs typeface="Lato"/>
              </a:rPr>
              <a:t>puede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10">
                <a:solidFill>
                  <a:srgbClr val="1E2D31"/>
                </a:solidFill>
                <a:latin typeface="Lato"/>
                <a:cs typeface="Lato"/>
              </a:rPr>
              <a:t>aportar</a:t>
            </a:r>
            <a:r>
              <a:rPr dirty="0" sz="110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-14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-5">
                <a:solidFill>
                  <a:srgbClr val="1E2D31"/>
                </a:solidFill>
                <a:latin typeface="Lato"/>
                <a:cs typeface="Lato"/>
              </a:rPr>
              <a:t>un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5">
                <a:solidFill>
                  <a:srgbClr val="1E2D31"/>
                </a:solidFill>
                <a:latin typeface="Lato"/>
                <a:cs typeface="Lato"/>
              </a:rPr>
              <a:t>pr</a:t>
            </a:r>
            <a:r>
              <a:rPr dirty="0" sz="1100" spc="-10">
                <a:solidFill>
                  <a:srgbClr val="1E2D31"/>
                </a:solidFill>
                <a:latin typeface="Lato"/>
                <a:cs typeface="Lato"/>
              </a:rPr>
              <a:t>o</a:t>
            </a:r>
            <a:r>
              <a:rPr dirty="0" sz="1100" spc="-20">
                <a:solidFill>
                  <a:srgbClr val="1E2D31"/>
                </a:solidFill>
                <a:latin typeface="Lato"/>
                <a:cs typeface="Lato"/>
              </a:rPr>
              <a:t>y</a:t>
            </a:r>
            <a:r>
              <a:rPr dirty="0" sz="1100" spc="-5">
                <a:solidFill>
                  <a:srgbClr val="1E2D31"/>
                </a:solidFill>
                <a:latin typeface="Lato"/>
                <a:cs typeface="Lato"/>
              </a:rPr>
              <a:t>ecto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-10">
                <a:solidFill>
                  <a:srgbClr val="1E2D31"/>
                </a:solidFill>
                <a:latin typeface="Lato"/>
                <a:cs typeface="Lato"/>
              </a:rPr>
              <a:t>como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5">
                <a:solidFill>
                  <a:srgbClr val="1E2D31"/>
                </a:solidFill>
                <a:latin typeface="Lato"/>
                <a:cs typeface="Lato"/>
              </a:rPr>
              <a:t>Rolling  </a:t>
            </a:r>
            <a:r>
              <a:rPr dirty="0" sz="1100" spc="10">
                <a:solidFill>
                  <a:srgbClr val="1E2D31"/>
                </a:solidFill>
                <a:latin typeface="Lato"/>
                <a:cs typeface="Lato"/>
              </a:rPr>
              <a:t>a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>
                <a:solidFill>
                  <a:srgbClr val="1E2D31"/>
                </a:solidFill>
                <a:latin typeface="Lato"/>
                <a:cs typeface="Lato"/>
              </a:rPr>
              <a:t>una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5">
                <a:solidFill>
                  <a:srgbClr val="1E2D31"/>
                </a:solidFill>
                <a:latin typeface="Lato"/>
                <a:cs typeface="Lato"/>
              </a:rPr>
              <a:t>empresa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-10">
                <a:solidFill>
                  <a:srgbClr val="1E2D31"/>
                </a:solidFill>
                <a:latin typeface="Lato"/>
                <a:cs typeface="Lato"/>
              </a:rPr>
              <a:t>como</a:t>
            </a:r>
            <a:r>
              <a:rPr dirty="0" sz="1100" spc="-70">
                <a:solidFill>
                  <a:srgbClr val="1E2D31"/>
                </a:solidFill>
                <a:latin typeface="Lato"/>
                <a:cs typeface="Lato"/>
              </a:rPr>
              <a:t> </a:t>
            </a:r>
            <a:r>
              <a:rPr dirty="0" sz="1100" spc="5">
                <a:solidFill>
                  <a:srgbClr val="1E2D31"/>
                </a:solidFill>
                <a:latin typeface="Lato"/>
                <a:cs typeface="Lato"/>
              </a:rPr>
              <a:t>Primafrío?</a:t>
            </a:r>
            <a:endParaRPr sz="1100">
              <a:latin typeface="Lato"/>
              <a:cs typeface="Lat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5475" y="250475"/>
            <a:ext cx="540473" cy="540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06" y="0"/>
            <a:ext cx="9117330" cy="5143500"/>
            <a:chOff x="13506" y="0"/>
            <a:chExt cx="911733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6" y="0"/>
              <a:ext cx="9116987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350" y="1879200"/>
              <a:ext cx="2144450" cy="12030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062" y="1864912"/>
              <a:ext cx="2173605" cy="1231900"/>
            </a:xfrm>
            <a:custGeom>
              <a:avLst/>
              <a:gdLst/>
              <a:ahLst/>
              <a:cxnLst/>
              <a:rect l="l" t="t" r="r" b="b"/>
              <a:pathLst>
                <a:path w="2173605" h="1231900">
                  <a:moveTo>
                    <a:pt x="0" y="0"/>
                  </a:moveTo>
                  <a:lnTo>
                    <a:pt x="2173025" y="0"/>
                  </a:lnTo>
                  <a:lnTo>
                    <a:pt x="2173025" y="1231632"/>
                  </a:lnTo>
                  <a:lnTo>
                    <a:pt x="0" y="1231632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55925" y="268856"/>
            <a:ext cx="76796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55" b="1">
                <a:latin typeface="Arial"/>
                <a:cs typeface="Arial"/>
              </a:rPr>
              <a:t>La</a:t>
            </a:r>
            <a:r>
              <a:rPr dirty="0" sz="2100" spc="300" b="1">
                <a:latin typeface="Arial"/>
                <a:cs typeface="Arial"/>
              </a:rPr>
              <a:t> </a:t>
            </a:r>
            <a:r>
              <a:rPr dirty="0" sz="2100" spc="100" b="1">
                <a:latin typeface="Arial"/>
                <a:cs typeface="Arial"/>
              </a:rPr>
              <a:t>reutilización</a:t>
            </a:r>
            <a:r>
              <a:rPr dirty="0" sz="2100" spc="305" b="1">
                <a:latin typeface="Arial"/>
                <a:cs typeface="Arial"/>
              </a:rPr>
              <a:t> </a:t>
            </a:r>
            <a:r>
              <a:rPr dirty="0" sz="2100" spc="160" b="1">
                <a:latin typeface="Arial"/>
                <a:cs typeface="Arial"/>
              </a:rPr>
              <a:t>de</a:t>
            </a:r>
            <a:r>
              <a:rPr dirty="0" sz="2100" spc="300" b="1">
                <a:latin typeface="Arial"/>
                <a:cs typeface="Arial"/>
              </a:rPr>
              <a:t> </a:t>
            </a:r>
            <a:r>
              <a:rPr dirty="0" sz="2100" spc="114" b="1">
                <a:latin typeface="Arial"/>
                <a:cs typeface="Arial"/>
              </a:rPr>
              <a:t>neumáticos</a:t>
            </a:r>
            <a:r>
              <a:rPr dirty="0" sz="2100" spc="305" b="1">
                <a:latin typeface="Arial"/>
                <a:cs typeface="Arial"/>
              </a:rPr>
              <a:t> </a:t>
            </a:r>
            <a:r>
              <a:rPr dirty="0" sz="2100" spc="195" b="1">
                <a:latin typeface="Arial"/>
                <a:cs typeface="Arial"/>
              </a:rPr>
              <a:t>para</a:t>
            </a:r>
            <a:r>
              <a:rPr dirty="0" sz="2100" spc="300" b="1">
                <a:latin typeface="Arial"/>
                <a:cs typeface="Arial"/>
              </a:rPr>
              <a:t> </a:t>
            </a:r>
            <a:r>
              <a:rPr dirty="0" sz="2100" spc="110" b="1">
                <a:latin typeface="Arial"/>
                <a:cs typeface="Arial"/>
              </a:rPr>
              <a:t>la</a:t>
            </a:r>
            <a:r>
              <a:rPr dirty="0" sz="2100" spc="305" b="1">
                <a:latin typeface="Arial"/>
                <a:cs typeface="Arial"/>
              </a:rPr>
              <a:t> </a:t>
            </a:r>
            <a:r>
              <a:rPr dirty="0" sz="2100" spc="110" b="1">
                <a:latin typeface="Arial"/>
                <a:cs typeface="Arial"/>
              </a:rPr>
              <a:t>realización</a:t>
            </a:r>
            <a:r>
              <a:rPr dirty="0" sz="2100" spc="300" b="1">
                <a:latin typeface="Arial"/>
                <a:cs typeface="Arial"/>
              </a:rPr>
              <a:t> </a:t>
            </a:r>
            <a:r>
              <a:rPr dirty="0" sz="2100" spc="16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925" y="592706"/>
            <a:ext cx="4382135" cy="6692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  <a:tabLst>
                <a:tab pos="1697989" algn="l"/>
                <a:tab pos="1734820" algn="l"/>
                <a:tab pos="2537460" algn="l"/>
                <a:tab pos="3173095" algn="l"/>
                <a:tab pos="3328035" algn="l"/>
                <a:tab pos="3757295" algn="l"/>
              </a:tabLst>
            </a:pPr>
            <a:r>
              <a:rPr dirty="0" sz="2100" spc="114" b="1">
                <a:latin typeface="Arial"/>
                <a:cs typeface="Arial"/>
              </a:rPr>
              <a:t>mobiliario		</a:t>
            </a:r>
            <a:r>
              <a:rPr dirty="0" sz="2100" spc="105" b="1">
                <a:latin typeface="Arial"/>
                <a:cs typeface="Arial"/>
              </a:rPr>
              <a:t>reciclado		</a:t>
            </a:r>
            <a:r>
              <a:rPr dirty="0" sz="2100" spc="25" b="1">
                <a:latin typeface="Arial"/>
                <a:cs typeface="Arial"/>
              </a:rPr>
              <a:t>(pufs, 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90" b="1">
                <a:latin typeface="Arial"/>
                <a:cs typeface="Arial"/>
              </a:rPr>
              <a:t>mascotas,</a:t>
            </a:r>
            <a:r>
              <a:rPr dirty="0" sz="2100" b="1">
                <a:latin typeface="Arial"/>
                <a:cs typeface="Arial"/>
              </a:rPr>
              <a:t>	</a:t>
            </a:r>
            <a:r>
              <a:rPr dirty="0" sz="2100" spc="25" b="1">
                <a:latin typeface="Arial"/>
                <a:cs typeface="Arial"/>
              </a:rPr>
              <a:t>etc.)</a:t>
            </a:r>
            <a:r>
              <a:rPr dirty="0" sz="2100" b="1">
                <a:latin typeface="Arial"/>
                <a:cs typeface="Arial"/>
              </a:rPr>
              <a:t>	</a:t>
            </a:r>
            <a:r>
              <a:rPr dirty="0" sz="2100" spc="140" b="1">
                <a:latin typeface="Arial"/>
                <a:cs typeface="Arial"/>
              </a:rPr>
              <a:t>no</a:t>
            </a:r>
            <a:r>
              <a:rPr dirty="0" sz="2100" b="1">
                <a:latin typeface="Arial"/>
                <a:cs typeface="Arial"/>
              </a:rPr>
              <a:t>	</a:t>
            </a:r>
            <a:r>
              <a:rPr dirty="0" sz="2100" spc="50" b="1">
                <a:latin typeface="Arial"/>
                <a:cs typeface="Arial"/>
              </a:rPr>
              <a:t>es</a:t>
            </a:r>
            <a:r>
              <a:rPr dirty="0" sz="2100" b="1">
                <a:latin typeface="Arial"/>
                <a:cs typeface="Arial"/>
              </a:rPr>
              <a:t>	</a:t>
            </a:r>
            <a:r>
              <a:rPr dirty="0" sz="2100" spc="190" b="1">
                <a:latin typeface="Arial"/>
                <a:cs typeface="Arial"/>
              </a:rPr>
              <a:t>a</a:t>
            </a:r>
            <a:r>
              <a:rPr dirty="0" sz="2100" spc="30" b="1">
                <a:latin typeface="Arial"/>
                <a:cs typeface="Arial"/>
              </a:rPr>
              <a:t>l</a:t>
            </a:r>
            <a:r>
              <a:rPr dirty="0" sz="2100" spc="135" b="1">
                <a:latin typeface="Arial"/>
                <a:cs typeface="Arial"/>
              </a:rPr>
              <a:t>go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7003" y="592706"/>
            <a:ext cx="3339465" cy="6692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81940" marR="5080" indent="-269875">
              <a:lnSpc>
                <a:spcPct val="101200"/>
              </a:lnSpc>
              <a:spcBef>
                <a:spcPts val="70"/>
              </a:spcBef>
              <a:tabLst>
                <a:tab pos="1446530" algn="l"/>
                <a:tab pos="2661285" algn="l"/>
              </a:tabLst>
            </a:pPr>
            <a:r>
              <a:rPr dirty="0" sz="2100" spc="65" b="1">
                <a:latin typeface="Arial"/>
                <a:cs typeface="Arial"/>
              </a:rPr>
              <a:t>mesitas,</a:t>
            </a:r>
            <a:r>
              <a:rPr dirty="0" sz="2100" spc="65" b="1">
                <a:latin typeface="Arial"/>
                <a:cs typeface="Arial"/>
              </a:rPr>
              <a:t>	</a:t>
            </a:r>
            <a:r>
              <a:rPr dirty="0" sz="2100" spc="130" b="1">
                <a:latin typeface="Arial"/>
                <a:cs typeface="Arial"/>
              </a:rPr>
              <a:t>camas</a:t>
            </a:r>
            <a:r>
              <a:rPr dirty="0" sz="2100" spc="130" b="1">
                <a:latin typeface="Arial"/>
                <a:cs typeface="Arial"/>
              </a:rPr>
              <a:t>	</a:t>
            </a:r>
            <a:r>
              <a:rPr dirty="0" sz="2100" spc="235" b="1">
                <a:latin typeface="Arial"/>
                <a:cs typeface="Arial"/>
              </a:rPr>
              <a:t>pa</a:t>
            </a:r>
            <a:r>
              <a:rPr dirty="0" sz="2100" spc="70" b="1">
                <a:latin typeface="Arial"/>
                <a:cs typeface="Arial"/>
              </a:rPr>
              <a:t>r</a:t>
            </a:r>
            <a:r>
              <a:rPr dirty="0" sz="2100" spc="165" b="1">
                <a:latin typeface="Arial"/>
                <a:cs typeface="Arial"/>
              </a:rPr>
              <a:t>a  </a:t>
            </a:r>
            <a:r>
              <a:rPr dirty="0" sz="2100" spc="60" b="1">
                <a:latin typeface="Arial"/>
                <a:cs typeface="Arial"/>
              </a:rPr>
              <a:t>nuevo.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7318" y="916556"/>
            <a:ext cx="18942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35" b="1">
                <a:latin typeface="Arial"/>
                <a:cs typeface="Arial"/>
              </a:rPr>
              <a:t>Encont</a:t>
            </a:r>
            <a:r>
              <a:rPr dirty="0" sz="2100" spc="5" b="1">
                <a:latin typeface="Arial"/>
                <a:cs typeface="Arial"/>
              </a:rPr>
              <a:t>r</a:t>
            </a:r>
            <a:r>
              <a:rPr dirty="0" sz="2100" spc="114" b="1">
                <a:latin typeface="Arial"/>
                <a:cs typeface="Arial"/>
              </a:rPr>
              <a:t>amos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925" y="1252599"/>
            <a:ext cx="536575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65" b="1">
                <a:latin typeface="Arial"/>
                <a:cs typeface="Arial"/>
              </a:rPr>
              <a:t>ejemplos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35" b="1">
                <a:latin typeface="Arial"/>
                <a:cs typeface="Arial"/>
              </a:rPr>
              <a:t>en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85" b="1">
                <a:latin typeface="Arial"/>
                <a:cs typeface="Arial"/>
              </a:rPr>
              <a:t>varios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05" b="1">
                <a:latin typeface="Arial"/>
                <a:cs typeface="Arial"/>
              </a:rPr>
              <a:t>lugares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20" b="1">
                <a:latin typeface="Arial"/>
                <a:cs typeface="Arial"/>
              </a:rPr>
              <a:t>del</a:t>
            </a:r>
            <a:r>
              <a:rPr dirty="0" sz="2100" spc="35" b="1">
                <a:latin typeface="Arial"/>
                <a:cs typeface="Arial"/>
              </a:rPr>
              <a:t> </a:t>
            </a:r>
            <a:r>
              <a:rPr dirty="0" sz="2100" spc="105" b="1">
                <a:latin typeface="Arial"/>
                <a:cs typeface="Arial"/>
              </a:rPr>
              <a:t>mundo.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1550" y="1394374"/>
            <a:ext cx="6663055" cy="3594100"/>
            <a:chOff x="1901550" y="1394374"/>
            <a:chExt cx="6663055" cy="35941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2211" y="1814278"/>
              <a:ext cx="1810322" cy="12951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47924" y="1799991"/>
              <a:ext cx="1864995" cy="1386205"/>
            </a:xfrm>
            <a:custGeom>
              <a:avLst/>
              <a:gdLst/>
              <a:ahLst/>
              <a:cxnLst/>
              <a:rect l="l" t="t" r="r" b="b"/>
              <a:pathLst>
                <a:path w="1864995" h="1386205">
                  <a:moveTo>
                    <a:pt x="0" y="0"/>
                  </a:moveTo>
                  <a:lnTo>
                    <a:pt x="1864974" y="0"/>
                  </a:lnTo>
                  <a:lnTo>
                    <a:pt x="1864974" y="1386125"/>
                  </a:lnTo>
                  <a:lnTo>
                    <a:pt x="0" y="1386125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8950" y="1422949"/>
              <a:ext cx="1368177" cy="16592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54662" y="1408662"/>
              <a:ext cx="1397000" cy="1688464"/>
            </a:xfrm>
            <a:custGeom>
              <a:avLst/>
              <a:gdLst/>
              <a:ahLst/>
              <a:cxnLst/>
              <a:rect l="l" t="t" r="r" b="b"/>
              <a:pathLst>
                <a:path w="1397000" h="1688464">
                  <a:moveTo>
                    <a:pt x="0" y="0"/>
                  </a:moveTo>
                  <a:lnTo>
                    <a:pt x="1396752" y="0"/>
                  </a:lnTo>
                  <a:lnTo>
                    <a:pt x="1396752" y="1687874"/>
                  </a:lnTo>
                  <a:lnTo>
                    <a:pt x="0" y="168787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0125" y="3352675"/>
              <a:ext cx="1667675" cy="16068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15837" y="3338387"/>
              <a:ext cx="1696720" cy="1635760"/>
            </a:xfrm>
            <a:custGeom>
              <a:avLst/>
              <a:gdLst/>
              <a:ahLst/>
              <a:cxnLst/>
              <a:rect l="l" t="t" r="r" b="b"/>
              <a:pathLst>
                <a:path w="1696720" h="1635760">
                  <a:moveTo>
                    <a:pt x="0" y="0"/>
                  </a:moveTo>
                  <a:lnTo>
                    <a:pt x="1696250" y="0"/>
                  </a:lnTo>
                  <a:lnTo>
                    <a:pt x="1696250" y="1635424"/>
                  </a:lnTo>
                  <a:lnTo>
                    <a:pt x="0" y="163542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1525" y="3273275"/>
              <a:ext cx="2144444" cy="160684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77237" y="3258987"/>
              <a:ext cx="2173605" cy="1635760"/>
            </a:xfrm>
            <a:custGeom>
              <a:avLst/>
              <a:gdLst/>
              <a:ahLst/>
              <a:cxnLst/>
              <a:rect l="l" t="t" r="r" b="b"/>
              <a:pathLst>
                <a:path w="2173604" h="1635760">
                  <a:moveTo>
                    <a:pt x="0" y="0"/>
                  </a:moveTo>
                  <a:lnTo>
                    <a:pt x="2173019" y="0"/>
                  </a:lnTo>
                  <a:lnTo>
                    <a:pt x="2173019" y="1635424"/>
                  </a:lnTo>
                  <a:lnTo>
                    <a:pt x="0" y="163542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1100" y="3377350"/>
              <a:ext cx="1557499" cy="15574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26812" y="3363062"/>
              <a:ext cx="1586230" cy="1586230"/>
            </a:xfrm>
            <a:custGeom>
              <a:avLst/>
              <a:gdLst/>
              <a:ahLst/>
              <a:cxnLst/>
              <a:rect l="l" t="t" r="r" b="b"/>
              <a:pathLst>
                <a:path w="1586229" h="1586229">
                  <a:moveTo>
                    <a:pt x="0" y="0"/>
                  </a:moveTo>
                  <a:lnTo>
                    <a:pt x="1586074" y="0"/>
                  </a:lnTo>
                  <a:lnTo>
                    <a:pt x="1586074" y="1586074"/>
                  </a:lnTo>
                  <a:lnTo>
                    <a:pt x="0" y="158607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6" y="0"/>
            <a:ext cx="91169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175" y="1615760"/>
            <a:ext cx="5387975" cy="179514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85"/>
              </a:spcBef>
            </a:pPr>
            <a:r>
              <a:rPr dirty="0" sz="5800" spc="-195">
                <a:solidFill>
                  <a:srgbClr val="37761C"/>
                </a:solidFill>
                <a:latin typeface="Palatino Linotype"/>
                <a:cs typeface="Palatino Linotype"/>
              </a:rPr>
              <a:t>MODELO</a:t>
            </a:r>
            <a:r>
              <a:rPr dirty="0" sz="5800" spc="-114">
                <a:solidFill>
                  <a:srgbClr val="37761C"/>
                </a:solidFill>
                <a:latin typeface="Palatino Linotype"/>
                <a:cs typeface="Palatino Linotype"/>
              </a:rPr>
              <a:t> </a:t>
            </a:r>
            <a:r>
              <a:rPr dirty="0" sz="5800" spc="-110">
                <a:solidFill>
                  <a:srgbClr val="37761C"/>
                </a:solidFill>
                <a:latin typeface="Palatino Linotype"/>
                <a:cs typeface="Palatino Linotype"/>
              </a:rPr>
              <a:t>DE </a:t>
            </a:r>
            <a:r>
              <a:rPr dirty="0" sz="5800" spc="-105">
                <a:solidFill>
                  <a:srgbClr val="37761C"/>
                </a:solidFill>
                <a:latin typeface="Palatino Linotype"/>
                <a:cs typeface="Palatino Linotype"/>
              </a:rPr>
              <a:t> </a:t>
            </a:r>
            <a:r>
              <a:rPr dirty="0" sz="5800" spc="95">
                <a:solidFill>
                  <a:srgbClr val="37761C"/>
                </a:solidFill>
                <a:latin typeface="Palatino Linotype"/>
                <a:cs typeface="Palatino Linotype"/>
              </a:rPr>
              <a:t>EL</a:t>
            </a:r>
            <a:r>
              <a:rPr dirty="0" sz="5800" spc="-760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r>
              <a:rPr dirty="0" sz="5800" spc="-75">
                <a:solidFill>
                  <a:srgbClr val="37761C"/>
                </a:solidFill>
                <a:latin typeface="Palatino Linotype"/>
                <a:cs typeface="Palatino Linotype"/>
              </a:rPr>
              <a:t>B</a:t>
            </a:r>
            <a:r>
              <a:rPr dirty="0" sz="5800" spc="-145">
                <a:solidFill>
                  <a:srgbClr val="37761C"/>
                </a:solidFill>
                <a:latin typeface="Palatino Linotype"/>
                <a:cs typeface="Palatino Linotype"/>
              </a:rPr>
              <a:t>O</a:t>
            </a:r>
            <a:r>
              <a:rPr dirty="0" sz="5800" spc="-370">
                <a:solidFill>
                  <a:srgbClr val="37761C"/>
                </a:solidFill>
                <a:latin typeface="Palatino Linotype"/>
                <a:cs typeface="Palatino Linotype"/>
              </a:rPr>
              <a:t>R</a:t>
            </a:r>
            <a:r>
              <a:rPr dirty="0" sz="5800" spc="-465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r>
              <a:rPr dirty="0" sz="5800" spc="-114">
                <a:solidFill>
                  <a:srgbClr val="37761C"/>
                </a:solidFill>
                <a:latin typeface="Palatino Linotype"/>
                <a:cs typeface="Palatino Linotype"/>
              </a:rPr>
              <a:t>C</a:t>
            </a:r>
            <a:r>
              <a:rPr dirty="0" sz="5800" spc="-110">
                <a:solidFill>
                  <a:srgbClr val="37761C"/>
                </a:solidFill>
                <a:latin typeface="Palatino Linotype"/>
                <a:cs typeface="Palatino Linotype"/>
              </a:rPr>
              <a:t>I</a:t>
            </a:r>
            <a:r>
              <a:rPr dirty="0" sz="5800" spc="-285">
                <a:solidFill>
                  <a:srgbClr val="37761C"/>
                </a:solidFill>
                <a:latin typeface="Palatino Linotype"/>
                <a:cs typeface="Palatino Linotype"/>
              </a:rPr>
              <a:t>Ó</a:t>
            </a:r>
            <a:r>
              <a:rPr dirty="0" sz="5800" spc="-645">
                <a:solidFill>
                  <a:srgbClr val="37761C"/>
                </a:solidFill>
                <a:latin typeface="Palatino Linotype"/>
                <a:cs typeface="Palatino Linotype"/>
              </a:rPr>
              <a:t>N</a:t>
            </a:r>
            <a:endParaRPr sz="5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91169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899" y="279298"/>
            <a:ext cx="5228590" cy="136271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229"/>
              </a:spcBef>
            </a:pPr>
            <a:r>
              <a:rPr dirty="0" sz="4400" spc="-170">
                <a:solidFill>
                  <a:srgbClr val="37761C"/>
                </a:solidFill>
                <a:latin typeface="Palatino Linotype"/>
                <a:cs typeface="Palatino Linotype"/>
              </a:rPr>
              <a:t>CARÁCTER </a:t>
            </a:r>
            <a:r>
              <a:rPr dirty="0" sz="4400" spc="-165">
                <a:solidFill>
                  <a:srgbClr val="37761C"/>
                </a:solidFill>
                <a:latin typeface="Palatino Linotype"/>
                <a:cs typeface="Palatino Linotype"/>
              </a:rPr>
              <a:t> </a:t>
            </a:r>
            <a:r>
              <a:rPr dirty="0" sz="4400" spc="-145">
                <a:solidFill>
                  <a:srgbClr val="37761C"/>
                </a:solidFill>
                <a:latin typeface="Palatino Linotype"/>
                <a:cs typeface="Palatino Linotype"/>
              </a:rPr>
              <a:t>ME</a:t>
            </a:r>
            <a:r>
              <a:rPr dirty="0" sz="4400" spc="-195">
                <a:solidFill>
                  <a:srgbClr val="37761C"/>
                </a:solidFill>
                <a:latin typeface="Palatino Linotype"/>
                <a:cs typeface="Palatino Linotype"/>
              </a:rPr>
              <a:t>D</a:t>
            </a:r>
            <a:r>
              <a:rPr dirty="0" sz="4400" spc="-95">
                <a:solidFill>
                  <a:srgbClr val="37761C"/>
                </a:solidFill>
                <a:latin typeface="Palatino Linotype"/>
                <a:cs typeface="Palatino Linotype"/>
              </a:rPr>
              <a:t>I</a:t>
            </a:r>
            <a:r>
              <a:rPr dirty="0" sz="4400" spc="-290">
                <a:solidFill>
                  <a:srgbClr val="37761C"/>
                </a:solidFill>
                <a:latin typeface="Palatino Linotype"/>
                <a:cs typeface="Palatino Linotype"/>
              </a:rPr>
              <a:t>O</a:t>
            </a:r>
            <a:r>
              <a:rPr dirty="0" sz="4400" spc="-580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r>
              <a:rPr dirty="0" sz="4400" spc="-165">
                <a:solidFill>
                  <a:srgbClr val="37761C"/>
                </a:solidFill>
                <a:latin typeface="Palatino Linotype"/>
                <a:cs typeface="Palatino Linotype"/>
              </a:rPr>
              <a:t>M</a:t>
            </a:r>
            <a:r>
              <a:rPr dirty="0" sz="4400" spc="-120">
                <a:solidFill>
                  <a:srgbClr val="37761C"/>
                </a:solidFill>
                <a:latin typeface="Palatino Linotype"/>
                <a:cs typeface="Palatino Linotype"/>
              </a:rPr>
              <a:t>B</a:t>
            </a:r>
            <a:r>
              <a:rPr dirty="0" sz="4400" spc="-145">
                <a:solidFill>
                  <a:srgbClr val="37761C"/>
                </a:solidFill>
                <a:latin typeface="Palatino Linotype"/>
                <a:cs typeface="Palatino Linotype"/>
              </a:rPr>
              <a:t>IEN</a:t>
            </a:r>
            <a:r>
              <a:rPr dirty="0" sz="4400" spc="-260">
                <a:solidFill>
                  <a:srgbClr val="37761C"/>
                </a:solidFill>
                <a:latin typeface="Palatino Linotype"/>
                <a:cs typeface="Palatino Linotype"/>
              </a:rPr>
              <a:t>T</a:t>
            </a:r>
            <a:r>
              <a:rPr dirty="0" sz="4400" spc="-580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r>
              <a:rPr dirty="0" sz="4400" spc="20">
                <a:solidFill>
                  <a:srgbClr val="37761C"/>
                </a:solidFill>
                <a:latin typeface="Palatino Linotype"/>
                <a:cs typeface="Palatino Linotype"/>
              </a:rPr>
              <a:t>L</a:t>
            </a:r>
            <a:endParaRPr sz="4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825" y="1810256"/>
            <a:ext cx="7984490" cy="32924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487680">
              <a:lnSpc>
                <a:spcPct val="101200"/>
              </a:lnSpc>
              <a:spcBef>
                <a:spcPts val="70"/>
              </a:spcBef>
            </a:pPr>
            <a:r>
              <a:rPr dirty="0" sz="2100" spc="-355" b="1">
                <a:solidFill>
                  <a:srgbClr val="37761C"/>
                </a:solidFill>
                <a:latin typeface="Arial"/>
                <a:cs typeface="Arial"/>
              </a:rPr>
              <a:t>1</a:t>
            </a:r>
            <a:r>
              <a:rPr dirty="0" sz="2100" spc="30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2100" spc="120" b="1">
                <a:latin typeface="Arial"/>
                <a:cs typeface="Arial"/>
              </a:rPr>
              <a:t>-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20" b="1">
                <a:latin typeface="Arial"/>
                <a:cs typeface="Arial"/>
              </a:rPr>
              <a:t>Aportamos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25" b="1">
                <a:latin typeface="Arial"/>
                <a:cs typeface="Arial"/>
              </a:rPr>
              <a:t>nuest</a:t>
            </a:r>
            <a:r>
              <a:rPr dirty="0" sz="2100" spc="5" b="1">
                <a:latin typeface="Arial"/>
                <a:cs typeface="Arial"/>
              </a:rPr>
              <a:t>r</a:t>
            </a:r>
            <a:r>
              <a:rPr dirty="0" sz="2100" spc="135" b="1">
                <a:latin typeface="Arial"/>
                <a:cs typeface="Arial"/>
              </a:rPr>
              <a:t>o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95" b="1">
                <a:latin typeface="Arial"/>
                <a:cs typeface="Arial"/>
              </a:rPr>
              <a:t>g</a:t>
            </a:r>
            <a:r>
              <a:rPr dirty="0" sz="2100" spc="40" b="1">
                <a:latin typeface="Arial"/>
                <a:cs typeface="Arial"/>
              </a:rPr>
              <a:t>r</a:t>
            </a:r>
            <a:r>
              <a:rPr dirty="0" sz="2100" spc="140" b="1">
                <a:latin typeface="Arial"/>
                <a:cs typeface="Arial"/>
              </a:rPr>
              <a:t>anito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60" b="1">
                <a:latin typeface="Arial"/>
                <a:cs typeface="Arial"/>
              </a:rPr>
              <a:t>de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254" b="1">
                <a:latin typeface="Arial"/>
                <a:cs typeface="Arial"/>
              </a:rPr>
              <a:t>a</a:t>
            </a:r>
            <a:r>
              <a:rPr dirty="0" sz="2100" spc="90" b="1">
                <a:latin typeface="Arial"/>
                <a:cs typeface="Arial"/>
              </a:rPr>
              <a:t>r</a:t>
            </a:r>
            <a:r>
              <a:rPr dirty="0" sz="2100" spc="175" b="1">
                <a:latin typeface="Arial"/>
                <a:cs typeface="Arial"/>
              </a:rPr>
              <a:t>ena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40" b="1">
                <a:latin typeface="Arial"/>
                <a:cs typeface="Arial"/>
              </a:rPr>
              <a:t>al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20" b="1">
                <a:latin typeface="Arial"/>
                <a:cs typeface="Arial"/>
              </a:rPr>
              <a:t>inc</a:t>
            </a:r>
            <a:r>
              <a:rPr dirty="0" sz="2100" spc="10" b="1">
                <a:latin typeface="Arial"/>
                <a:cs typeface="Arial"/>
              </a:rPr>
              <a:t>r</a:t>
            </a:r>
            <a:r>
              <a:rPr dirty="0" sz="2100" spc="110" b="1">
                <a:latin typeface="Arial"/>
                <a:cs typeface="Arial"/>
              </a:rPr>
              <a:t>eíb</a:t>
            </a:r>
            <a:r>
              <a:rPr dirty="0" sz="2100" b="1">
                <a:latin typeface="Arial"/>
                <a:cs typeface="Arial"/>
              </a:rPr>
              <a:t>l</a:t>
            </a:r>
            <a:r>
              <a:rPr dirty="0" sz="2100" spc="85" b="1">
                <a:latin typeface="Arial"/>
                <a:cs typeface="Arial"/>
              </a:rPr>
              <a:t>e  </a:t>
            </a:r>
            <a:r>
              <a:rPr dirty="0" sz="2100" spc="95" b="1">
                <a:latin typeface="Arial"/>
                <a:cs typeface="Arial"/>
              </a:rPr>
              <a:t>excedente</a:t>
            </a:r>
            <a:r>
              <a:rPr dirty="0" sz="2100" spc="25" b="1">
                <a:latin typeface="Arial"/>
                <a:cs typeface="Arial"/>
              </a:rPr>
              <a:t> </a:t>
            </a:r>
            <a:r>
              <a:rPr dirty="0" sz="2100" spc="160" b="1">
                <a:latin typeface="Arial"/>
                <a:cs typeface="Arial"/>
              </a:rPr>
              <a:t>de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14" b="1">
                <a:latin typeface="Arial"/>
                <a:cs typeface="Arial"/>
              </a:rPr>
              <a:t>neumáticos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10" b="1">
                <a:latin typeface="Arial"/>
                <a:cs typeface="Arial"/>
              </a:rPr>
              <a:t>usados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55" b="1">
                <a:latin typeface="Arial"/>
                <a:cs typeface="Arial"/>
              </a:rPr>
              <a:t>que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20" b="1">
                <a:latin typeface="Arial"/>
                <a:cs typeface="Arial"/>
              </a:rPr>
              <a:t>hay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35" b="1">
                <a:latin typeface="Arial"/>
                <a:cs typeface="Arial"/>
              </a:rPr>
              <a:t>en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spc="110" b="1">
                <a:latin typeface="Arial"/>
                <a:cs typeface="Arial"/>
              </a:rPr>
              <a:t>España.</a:t>
            </a:r>
            <a:endParaRPr sz="2100">
              <a:latin typeface="Arial"/>
              <a:cs typeface="Arial"/>
            </a:endParaRPr>
          </a:p>
          <a:p>
            <a:pPr marL="469900" marR="5080">
              <a:lnSpc>
                <a:spcPct val="101000"/>
              </a:lnSpc>
              <a:spcBef>
                <a:spcPts val="45"/>
              </a:spcBef>
            </a:pPr>
            <a:r>
              <a:rPr dirty="0" sz="1300" b="1">
                <a:latin typeface="Arial"/>
                <a:cs typeface="Arial"/>
              </a:rPr>
              <a:t>300.000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80" b="1">
                <a:latin typeface="Arial"/>
                <a:cs typeface="Arial"/>
              </a:rPr>
              <a:t>toneladas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85" b="1">
                <a:latin typeface="Arial"/>
                <a:cs typeface="Arial"/>
              </a:rPr>
              <a:t>al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70" b="1">
                <a:latin typeface="Arial"/>
                <a:cs typeface="Arial"/>
              </a:rPr>
              <a:t>año,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65" b="1">
                <a:latin typeface="Arial"/>
                <a:cs typeface="Arial"/>
              </a:rPr>
              <a:t>equivalente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155" b="1">
                <a:latin typeface="Arial"/>
                <a:cs typeface="Arial"/>
              </a:rPr>
              <a:t>a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50" b="1">
                <a:latin typeface="Arial"/>
                <a:cs typeface="Arial"/>
              </a:rPr>
              <a:t>tres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60" b="1">
                <a:latin typeface="Arial"/>
                <a:cs typeface="Arial"/>
              </a:rPr>
              <a:t>vertederos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70" b="1">
                <a:latin typeface="Arial"/>
                <a:cs typeface="Arial"/>
              </a:rPr>
              <a:t>como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50" b="1">
                <a:latin typeface="Arial"/>
                <a:cs typeface="Arial"/>
              </a:rPr>
              <a:t>el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100" b="1">
                <a:latin typeface="Arial"/>
                <a:cs typeface="Arial"/>
              </a:rPr>
              <a:t>de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65" b="1">
                <a:latin typeface="Arial"/>
                <a:cs typeface="Arial"/>
              </a:rPr>
              <a:t>Seseña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(Toledo),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95" b="1">
                <a:latin typeface="Arial"/>
                <a:cs typeface="Arial"/>
              </a:rPr>
              <a:t>que </a:t>
            </a:r>
            <a:r>
              <a:rPr dirty="0" sz="1300" spc="-350" b="1">
                <a:latin typeface="Arial"/>
                <a:cs typeface="Arial"/>
              </a:rPr>
              <a:t> </a:t>
            </a:r>
            <a:r>
              <a:rPr dirty="0" sz="1300" spc="85" b="1">
                <a:latin typeface="Arial"/>
                <a:cs typeface="Arial"/>
              </a:rPr>
              <a:t>ardió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spc="85" b="1">
                <a:latin typeface="Arial"/>
                <a:cs typeface="Arial"/>
              </a:rPr>
              <a:t>en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-45" b="1">
                <a:latin typeface="Arial"/>
                <a:cs typeface="Arial"/>
              </a:rPr>
              <a:t>2016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95" b="1">
                <a:latin typeface="Arial"/>
                <a:cs typeface="Arial"/>
              </a:rPr>
              <a:t>durante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80" b="1">
                <a:latin typeface="Arial"/>
                <a:cs typeface="Arial"/>
              </a:rPr>
              <a:t>24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70" b="1">
                <a:latin typeface="Arial"/>
                <a:cs typeface="Arial"/>
              </a:rPr>
              <a:t>días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40" b="1">
                <a:latin typeface="Arial"/>
                <a:cs typeface="Arial"/>
              </a:rPr>
              <a:t>seguidos.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421640" marR="4879975" indent="-409575">
              <a:lnSpc>
                <a:spcPts val="2630"/>
              </a:lnSpc>
            </a:pPr>
            <a:r>
              <a:rPr dirty="0" sz="2200" spc="65" b="1">
                <a:solidFill>
                  <a:srgbClr val="37761C"/>
                </a:solidFill>
                <a:latin typeface="Arial"/>
                <a:cs typeface="Arial"/>
              </a:rPr>
              <a:t>2</a:t>
            </a:r>
            <a:r>
              <a:rPr dirty="0" sz="2200" spc="15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2200" spc="125" b="1">
                <a:latin typeface="Arial"/>
                <a:cs typeface="Arial"/>
              </a:rPr>
              <a:t>-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15" b="1">
                <a:latin typeface="Arial"/>
                <a:cs typeface="Arial"/>
              </a:rPr>
              <a:t>Es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150" b="1">
                <a:latin typeface="Arial"/>
                <a:cs typeface="Arial"/>
              </a:rPr>
              <a:t>un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95" b="1">
                <a:latin typeface="Arial"/>
                <a:cs typeface="Arial"/>
              </a:rPr>
              <a:t>proyecto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170" b="1">
                <a:latin typeface="Arial"/>
                <a:cs typeface="Arial"/>
              </a:rPr>
              <a:t>de </a:t>
            </a:r>
            <a:r>
              <a:rPr dirty="0" sz="2200" spc="-600" b="1">
                <a:latin typeface="Arial"/>
                <a:cs typeface="Arial"/>
              </a:rPr>
              <a:t> </a:t>
            </a:r>
            <a:r>
              <a:rPr dirty="0" sz="2200" spc="130" b="1">
                <a:latin typeface="Arial"/>
                <a:cs typeface="Arial"/>
              </a:rPr>
              <a:t>economía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spc="55" b="1">
                <a:latin typeface="Arial"/>
                <a:cs typeface="Arial"/>
              </a:rPr>
              <a:t>circular.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500"/>
              </a:spcBef>
            </a:pPr>
            <a:r>
              <a:rPr dirty="0" sz="1800" spc="65" b="1">
                <a:solidFill>
                  <a:srgbClr val="37761C"/>
                </a:solidFill>
                <a:latin typeface="Arial"/>
                <a:cs typeface="Arial"/>
              </a:rPr>
              <a:t>3</a:t>
            </a:r>
            <a:r>
              <a:rPr dirty="0" sz="1800" spc="20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1800" spc="100" b="1">
                <a:latin typeface="Arial"/>
                <a:cs typeface="Arial"/>
              </a:rPr>
              <a:t>-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90" b="1">
                <a:latin typeface="Arial"/>
                <a:cs typeface="Arial"/>
              </a:rPr>
              <a:t>Nos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80" b="1">
                <a:latin typeface="Arial"/>
                <a:cs typeface="Arial"/>
              </a:rPr>
              <a:t>sumamos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215" b="1">
                <a:latin typeface="Arial"/>
                <a:cs typeface="Arial"/>
              </a:rPr>
              <a:t>a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150" b="1">
                <a:latin typeface="Arial"/>
                <a:cs typeface="Arial"/>
              </a:rPr>
              <a:t>una</a:t>
            </a:r>
            <a:endParaRPr sz="1800">
              <a:latin typeface="Arial"/>
              <a:cs typeface="Arial"/>
            </a:endParaRPr>
          </a:p>
          <a:p>
            <a:pPr marL="1261745" marR="648970">
              <a:lnSpc>
                <a:spcPct val="100699"/>
              </a:lnSpc>
            </a:pPr>
            <a:r>
              <a:rPr dirty="0" sz="1800" spc="110" b="1">
                <a:latin typeface="Arial"/>
                <a:cs typeface="Arial"/>
              </a:rPr>
              <a:t>clara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120" b="1">
                <a:latin typeface="Arial"/>
                <a:cs typeface="Arial"/>
              </a:rPr>
              <a:t>tendencia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100" b="1">
                <a:latin typeface="Arial"/>
                <a:cs typeface="Arial"/>
              </a:rPr>
              <a:t>global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140" b="1">
                <a:latin typeface="Arial"/>
                <a:cs typeface="Arial"/>
              </a:rPr>
              <a:t>de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95" b="1">
                <a:latin typeface="Arial"/>
                <a:cs typeface="Arial"/>
              </a:rPr>
              <a:t>respeto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y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125" b="1">
                <a:latin typeface="Arial"/>
                <a:cs typeface="Arial"/>
              </a:rPr>
              <a:t>cuidado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145" b="1">
                <a:latin typeface="Arial"/>
                <a:cs typeface="Arial"/>
              </a:rPr>
              <a:t>por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70" b="1">
                <a:latin typeface="Arial"/>
                <a:cs typeface="Arial"/>
              </a:rPr>
              <a:t>el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95" b="1">
                <a:latin typeface="Arial"/>
                <a:cs typeface="Arial"/>
              </a:rPr>
              <a:t>medioambiente.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83763" y="2938522"/>
            <a:ext cx="4271010" cy="1593215"/>
            <a:chOff x="4483763" y="2938522"/>
            <a:chExt cx="4271010" cy="1593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5802" y="2967097"/>
              <a:ext cx="1183247" cy="9144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81514" y="2952809"/>
              <a:ext cx="1212215" cy="943610"/>
            </a:xfrm>
            <a:custGeom>
              <a:avLst/>
              <a:gdLst/>
              <a:ahLst/>
              <a:cxnLst/>
              <a:rect l="l" t="t" r="r" b="b"/>
              <a:pathLst>
                <a:path w="1212214" h="943610">
                  <a:moveTo>
                    <a:pt x="0" y="0"/>
                  </a:moveTo>
                  <a:lnTo>
                    <a:pt x="1211822" y="0"/>
                  </a:lnTo>
                  <a:lnTo>
                    <a:pt x="1211822" y="943050"/>
                  </a:lnTo>
                  <a:lnTo>
                    <a:pt x="0" y="94305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9325" y="2967100"/>
              <a:ext cx="1183249" cy="9144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05037" y="2952812"/>
              <a:ext cx="1212215" cy="943610"/>
            </a:xfrm>
            <a:custGeom>
              <a:avLst/>
              <a:gdLst/>
              <a:ahLst/>
              <a:cxnLst/>
              <a:rect l="l" t="t" r="r" b="b"/>
              <a:pathLst>
                <a:path w="1212215" h="943610">
                  <a:moveTo>
                    <a:pt x="0" y="0"/>
                  </a:moveTo>
                  <a:lnTo>
                    <a:pt x="1211824" y="0"/>
                  </a:lnTo>
                  <a:lnTo>
                    <a:pt x="1211824" y="943049"/>
                  </a:lnTo>
                  <a:lnTo>
                    <a:pt x="0" y="94304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2850" y="2971101"/>
              <a:ext cx="1183250" cy="9144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28562" y="2956813"/>
              <a:ext cx="1212215" cy="943610"/>
            </a:xfrm>
            <a:custGeom>
              <a:avLst/>
              <a:gdLst/>
              <a:ahLst/>
              <a:cxnLst/>
              <a:rect l="l" t="t" r="r" b="b"/>
              <a:pathLst>
                <a:path w="1212215" h="943610">
                  <a:moveTo>
                    <a:pt x="0" y="0"/>
                  </a:moveTo>
                  <a:lnTo>
                    <a:pt x="1211825" y="0"/>
                  </a:lnTo>
                  <a:lnTo>
                    <a:pt x="1211825" y="943050"/>
                  </a:lnTo>
                  <a:lnTo>
                    <a:pt x="0" y="94305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88526" y="3881572"/>
              <a:ext cx="3646170" cy="645795"/>
            </a:xfrm>
            <a:custGeom>
              <a:avLst/>
              <a:gdLst/>
              <a:ahLst/>
              <a:cxnLst/>
              <a:rect l="l" t="t" r="r" b="b"/>
              <a:pathLst>
                <a:path w="3646170" h="645795">
                  <a:moveTo>
                    <a:pt x="0" y="607199"/>
                  </a:moveTo>
                  <a:lnTo>
                    <a:pt x="798899" y="0"/>
                  </a:lnTo>
                </a:path>
                <a:path w="3646170" h="645795">
                  <a:moveTo>
                    <a:pt x="25823" y="619802"/>
                  </a:moveTo>
                  <a:lnTo>
                    <a:pt x="2222423" y="2"/>
                  </a:lnTo>
                </a:path>
                <a:path w="3646170" h="645795">
                  <a:moveTo>
                    <a:pt x="64249" y="645403"/>
                  </a:moveTo>
                  <a:lnTo>
                    <a:pt x="3645948" y="4003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6" y="0"/>
            <a:ext cx="91169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25" y="468295"/>
            <a:ext cx="2426335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500" spc="-220">
                <a:solidFill>
                  <a:srgbClr val="37761C"/>
                </a:solidFill>
                <a:latin typeface="Palatino Linotype"/>
                <a:cs typeface="Palatino Linotype"/>
              </a:rPr>
              <a:t>C</a:t>
            </a:r>
            <a:r>
              <a:rPr dirty="0" sz="3500" spc="-305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r>
              <a:rPr dirty="0" sz="3500" spc="-225">
                <a:solidFill>
                  <a:srgbClr val="37761C"/>
                </a:solidFill>
                <a:latin typeface="Palatino Linotype"/>
                <a:cs typeface="Palatino Linotype"/>
              </a:rPr>
              <a:t>R</a:t>
            </a:r>
            <a:r>
              <a:rPr dirty="0" sz="3500" spc="-280">
                <a:solidFill>
                  <a:srgbClr val="37761C"/>
                </a:solidFill>
                <a:latin typeface="Palatino Linotype"/>
                <a:cs typeface="Palatino Linotype"/>
              </a:rPr>
              <a:t>Á</a:t>
            </a:r>
            <a:r>
              <a:rPr dirty="0" sz="3500" spc="-10">
                <a:solidFill>
                  <a:srgbClr val="37761C"/>
                </a:solidFill>
                <a:latin typeface="Palatino Linotype"/>
                <a:cs typeface="Palatino Linotype"/>
              </a:rPr>
              <a:t>CTER  </a:t>
            </a:r>
            <a:r>
              <a:rPr dirty="0" sz="3500" spc="-135">
                <a:solidFill>
                  <a:srgbClr val="37761C"/>
                </a:solidFill>
                <a:latin typeface="Palatino Linotype"/>
                <a:cs typeface="Palatino Linotype"/>
              </a:rPr>
              <a:t>SOCIAL</a:t>
            </a:r>
            <a:endParaRPr sz="35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050" y="2047772"/>
            <a:ext cx="35604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70" b="1">
                <a:latin typeface="Arial"/>
                <a:cs typeface="Arial"/>
              </a:rPr>
              <a:t>1</a:t>
            </a:r>
            <a:r>
              <a:rPr dirty="0" sz="1600" spc="-170" b="1">
                <a:latin typeface="Arial"/>
                <a:cs typeface="Arial"/>
              </a:rPr>
              <a:t> </a:t>
            </a:r>
            <a:r>
              <a:rPr dirty="0" sz="1600" spc="90" b="1">
                <a:latin typeface="Arial"/>
                <a:cs typeface="Arial"/>
              </a:rPr>
              <a:t>-</a:t>
            </a:r>
            <a:r>
              <a:rPr dirty="0" sz="1600" spc="520" b="1">
                <a:latin typeface="Arial"/>
                <a:cs typeface="Arial"/>
              </a:rPr>
              <a:t> </a:t>
            </a:r>
            <a:r>
              <a:rPr dirty="0" sz="1600" spc="75" b="1">
                <a:latin typeface="Arial"/>
                <a:cs typeface="Arial"/>
              </a:rPr>
              <a:t>Primer</a:t>
            </a:r>
            <a:r>
              <a:rPr dirty="0" sz="1600" spc="520" b="1">
                <a:latin typeface="Arial"/>
                <a:cs typeface="Arial"/>
              </a:rPr>
              <a:t> </a:t>
            </a:r>
            <a:r>
              <a:rPr dirty="0" sz="1600" spc="75" b="1">
                <a:latin typeface="Arial"/>
                <a:cs typeface="Arial"/>
              </a:rPr>
              <a:t>vector</a:t>
            </a:r>
            <a:r>
              <a:rPr dirty="0" sz="1600" spc="520" b="1">
                <a:latin typeface="Arial"/>
                <a:cs typeface="Arial"/>
              </a:rPr>
              <a:t> </a:t>
            </a:r>
            <a:r>
              <a:rPr dirty="0" sz="1600" spc="125" b="1">
                <a:latin typeface="Arial"/>
                <a:cs typeface="Arial"/>
              </a:rPr>
              <a:t>de</a:t>
            </a:r>
            <a:r>
              <a:rPr dirty="0" sz="1600" spc="520" b="1">
                <a:latin typeface="Arial"/>
                <a:cs typeface="Arial"/>
              </a:rPr>
              <a:t> </a:t>
            </a:r>
            <a:r>
              <a:rPr dirty="0" sz="1600" spc="75" b="1">
                <a:latin typeface="Arial"/>
                <a:cs typeface="Arial"/>
              </a:rPr>
              <a:t>actuación: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050" y="2295422"/>
            <a:ext cx="890269" cy="5168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 spc="175" b="1">
                <a:latin typeface="Arial"/>
                <a:cs typeface="Arial"/>
              </a:rPr>
              <a:t>p</a:t>
            </a:r>
            <a:r>
              <a:rPr dirty="0" sz="1600" spc="45" b="1">
                <a:latin typeface="Arial"/>
                <a:cs typeface="Arial"/>
              </a:rPr>
              <a:t>r</a:t>
            </a:r>
            <a:r>
              <a:rPr dirty="0" sz="1600" spc="60" b="1">
                <a:latin typeface="Arial"/>
                <a:cs typeface="Arial"/>
              </a:rPr>
              <a:t>oceso  </a:t>
            </a:r>
            <a:r>
              <a:rPr dirty="0" sz="1600" spc="85" b="1">
                <a:latin typeface="Arial"/>
                <a:cs typeface="Arial"/>
              </a:rPr>
              <a:t>mueble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258" y="2295422"/>
            <a:ext cx="2438400" cy="5168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54305" marR="5080" indent="-142240">
              <a:lnSpc>
                <a:spcPct val="101600"/>
              </a:lnSpc>
              <a:spcBef>
                <a:spcPts val="70"/>
              </a:spcBef>
              <a:tabLst>
                <a:tab pos="572770" algn="l"/>
                <a:tab pos="1051560" algn="l"/>
                <a:tab pos="2090420" algn="l"/>
                <a:tab pos="2155825" algn="l"/>
              </a:tabLst>
            </a:pPr>
            <a:r>
              <a:rPr dirty="0" sz="1600" spc="120" b="1">
                <a:latin typeface="Arial"/>
                <a:cs typeface="Arial"/>
              </a:rPr>
              <a:t>de</a:t>
            </a:r>
            <a:r>
              <a:rPr dirty="0" sz="1600" spc="120" b="1">
                <a:latin typeface="Arial"/>
                <a:cs typeface="Arial"/>
              </a:rPr>
              <a:t>	</a:t>
            </a:r>
            <a:r>
              <a:rPr dirty="0" sz="1600" spc="15" b="1">
                <a:latin typeface="Arial"/>
                <a:cs typeface="Arial"/>
              </a:rPr>
              <a:t>f</a:t>
            </a:r>
            <a:r>
              <a:rPr dirty="0" sz="1600" spc="105" b="1">
                <a:latin typeface="Arial"/>
                <a:cs typeface="Arial"/>
              </a:rPr>
              <a:t>abricación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75" b="1">
                <a:latin typeface="Arial"/>
                <a:cs typeface="Arial"/>
              </a:rPr>
              <a:t>del  </a:t>
            </a:r>
            <a:r>
              <a:rPr dirty="0" sz="1600" spc="130" b="1">
                <a:latin typeface="Arial"/>
                <a:cs typeface="Arial"/>
              </a:rPr>
              <a:t>por</a:t>
            </a:r>
            <a:r>
              <a:rPr dirty="0" sz="1600" b="1">
                <a:latin typeface="Arial"/>
                <a:cs typeface="Arial"/>
              </a:rPr>
              <a:t>		</a:t>
            </a:r>
            <a:r>
              <a:rPr dirty="0" sz="1600" spc="135" b="1">
                <a:latin typeface="Arial"/>
                <a:cs typeface="Arial"/>
              </a:rPr>
              <a:t>parte</a:t>
            </a:r>
            <a:r>
              <a:rPr dirty="0" sz="1600" b="1">
                <a:latin typeface="Arial"/>
                <a:cs typeface="Arial"/>
              </a:rPr>
              <a:t>		</a:t>
            </a:r>
            <a:r>
              <a:rPr dirty="0" sz="1600" spc="120" b="1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050" y="2790722"/>
            <a:ext cx="3600450" cy="10121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  <a:tabLst>
                <a:tab pos="1016000" algn="l"/>
                <a:tab pos="1227455" algn="l"/>
                <a:tab pos="1617345" algn="l"/>
                <a:tab pos="2106930" algn="l"/>
                <a:tab pos="2317750" algn="l"/>
                <a:tab pos="2739390" algn="l"/>
                <a:tab pos="2941955" algn="l"/>
                <a:tab pos="3322320" algn="l"/>
              </a:tabLst>
            </a:pPr>
            <a:r>
              <a:rPr dirty="0" sz="1600" spc="80" b="1">
                <a:latin typeface="Arial"/>
                <a:cs typeface="Arial"/>
              </a:rPr>
              <a:t>asociaciones</a:t>
            </a:r>
            <a:r>
              <a:rPr dirty="0" sz="1600" spc="80" b="1">
                <a:latin typeface="Arial"/>
                <a:cs typeface="Arial"/>
              </a:rPr>
              <a:t>	</a:t>
            </a:r>
            <a:r>
              <a:rPr dirty="0" sz="1600" spc="-395" b="1">
                <a:latin typeface="Arial"/>
                <a:cs typeface="Arial"/>
              </a:rPr>
              <a:t> </a:t>
            </a:r>
            <a:r>
              <a:rPr dirty="0" sz="1600" spc="120" b="1">
                <a:latin typeface="Arial"/>
                <a:cs typeface="Arial"/>
              </a:rPr>
              <a:t>de</a:t>
            </a:r>
            <a:r>
              <a:rPr dirty="0" sz="1600" spc="120" b="1">
                <a:latin typeface="Arial"/>
                <a:cs typeface="Arial"/>
              </a:rPr>
              <a:t>	</a:t>
            </a:r>
            <a:r>
              <a:rPr dirty="0" u="heavy" sz="1600" spc="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persona</a:t>
            </a:r>
            <a:r>
              <a:rPr dirty="0" u="heavy" sz="16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dirty="0" u="heavy" sz="16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600" spc="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 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u="heavy" sz="1600" spc="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riesgo	</a:t>
            </a:r>
            <a:r>
              <a:rPr dirty="0" u="heavy" sz="1600" spc="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	</a:t>
            </a:r>
            <a:r>
              <a:rPr dirty="0" u="heavy" sz="1600" spc="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exclusión		</a:t>
            </a:r>
            <a:r>
              <a:rPr dirty="0" u="heavy" sz="1600" spc="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25" b="1">
                <a:latin typeface="Arial"/>
                <a:cs typeface="Arial"/>
              </a:rPr>
              <a:t>(Adeirmur,	</a:t>
            </a:r>
            <a:r>
              <a:rPr dirty="0" sz="1600" spc="65" b="1">
                <a:latin typeface="Arial"/>
                <a:cs typeface="Arial"/>
              </a:rPr>
              <a:t>Traperos	</a:t>
            </a:r>
            <a:r>
              <a:rPr dirty="0" sz="1600" spc="120" b="1">
                <a:latin typeface="Arial"/>
                <a:cs typeface="Arial"/>
              </a:rPr>
              <a:t>de	</a:t>
            </a:r>
            <a:r>
              <a:rPr dirty="0" sz="1600" spc="55" b="1">
                <a:latin typeface="Arial"/>
                <a:cs typeface="Arial"/>
              </a:rPr>
              <a:t>Emaús, 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1600" y="3911625"/>
            <a:ext cx="4993640" cy="932180"/>
            <a:chOff x="1501600" y="3911625"/>
            <a:chExt cx="4993640" cy="9321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600" y="3911625"/>
              <a:ext cx="2962824" cy="9316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298" y="3930109"/>
              <a:ext cx="1557624" cy="838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6" y="0"/>
            <a:ext cx="91169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499" y="358038"/>
            <a:ext cx="465201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245">
                <a:solidFill>
                  <a:srgbClr val="37761C"/>
                </a:solidFill>
                <a:latin typeface="Palatino Linotype"/>
                <a:cs typeface="Palatino Linotype"/>
              </a:rPr>
              <a:t>C</a:t>
            </a:r>
            <a:r>
              <a:rPr dirty="0" sz="3900" spc="-335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r>
              <a:rPr dirty="0" sz="3900" spc="-250">
                <a:solidFill>
                  <a:srgbClr val="37761C"/>
                </a:solidFill>
                <a:latin typeface="Palatino Linotype"/>
                <a:cs typeface="Palatino Linotype"/>
              </a:rPr>
              <a:t>R</a:t>
            </a:r>
            <a:r>
              <a:rPr dirty="0" sz="3900" spc="-310">
                <a:solidFill>
                  <a:srgbClr val="37761C"/>
                </a:solidFill>
                <a:latin typeface="Palatino Linotype"/>
                <a:cs typeface="Palatino Linotype"/>
              </a:rPr>
              <a:t>Á</a:t>
            </a:r>
            <a:r>
              <a:rPr dirty="0" sz="3900" spc="-10">
                <a:solidFill>
                  <a:srgbClr val="37761C"/>
                </a:solidFill>
                <a:latin typeface="Palatino Linotype"/>
                <a:cs typeface="Palatino Linotype"/>
              </a:rPr>
              <a:t>CTER</a:t>
            </a:r>
            <a:r>
              <a:rPr dirty="0" sz="3900" spc="-110">
                <a:solidFill>
                  <a:srgbClr val="37761C"/>
                </a:solidFill>
                <a:latin typeface="Palatino Linotype"/>
                <a:cs typeface="Palatino Linotype"/>
              </a:rPr>
              <a:t> </a:t>
            </a:r>
            <a:r>
              <a:rPr dirty="0" sz="3900" spc="-160">
                <a:solidFill>
                  <a:srgbClr val="37761C"/>
                </a:solidFill>
                <a:latin typeface="Palatino Linotype"/>
                <a:cs typeface="Palatino Linotype"/>
              </a:rPr>
              <a:t>SOCI</a:t>
            </a:r>
            <a:r>
              <a:rPr dirty="0" sz="3900" spc="-265">
                <a:solidFill>
                  <a:srgbClr val="37761C"/>
                </a:solidFill>
                <a:latin typeface="Palatino Linotype"/>
                <a:cs typeface="Palatino Linotype"/>
              </a:rPr>
              <a:t>A</a:t>
            </a:r>
            <a:r>
              <a:rPr dirty="0" sz="3900" spc="15">
                <a:solidFill>
                  <a:srgbClr val="37761C"/>
                </a:solidFill>
                <a:latin typeface="Palatino Linotype"/>
                <a:cs typeface="Palatino Linotype"/>
              </a:rPr>
              <a:t>L</a:t>
            </a:r>
            <a:endParaRPr sz="39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425" y="1048765"/>
            <a:ext cx="8278495" cy="3933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458085">
              <a:lnSpc>
                <a:spcPct val="100000"/>
              </a:lnSpc>
              <a:spcBef>
                <a:spcPts val="100"/>
              </a:spcBef>
            </a:pPr>
            <a:r>
              <a:rPr dirty="0" sz="2000" spc="55" b="1">
                <a:latin typeface="Arial"/>
                <a:cs typeface="Arial"/>
              </a:rPr>
              <a:t>2 </a:t>
            </a:r>
            <a:r>
              <a:rPr dirty="0" sz="2000" spc="114" b="1">
                <a:latin typeface="Arial"/>
                <a:cs typeface="Arial"/>
              </a:rPr>
              <a:t>- </a:t>
            </a:r>
            <a:r>
              <a:rPr dirty="0" sz="2000" spc="120" b="1">
                <a:latin typeface="Arial"/>
                <a:cs typeface="Arial"/>
              </a:rPr>
              <a:t>Segundo </a:t>
            </a:r>
            <a:r>
              <a:rPr dirty="0" sz="2000" spc="95" b="1">
                <a:latin typeface="Arial"/>
                <a:cs typeface="Arial"/>
              </a:rPr>
              <a:t>vector </a:t>
            </a:r>
            <a:r>
              <a:rPr dirty="0" sz="2000" spc="155" b="1">
                <a:latin typeface="Arial"/>
                <a:cs typeface="Arial"/>
              </a:rPr>
              <a:t>de </a:t>
            </a:r>
            <a:r>
              <a:rPr dirty="0" sz="2000" spc="95" b="1">
                <a:latin typeface="Arial"/>
                <a:cs typeface="Arial"/>
              </a:rPr>
              <a:t>actuación: </a:t>
            </a:r>
            <a:r>
              <a:rPr dirty="0" sz="2000" spc="100" b="1">
                <a:latin typeface="Arial"/>
                <a:cs typeface="Arial"/>
              </a:rPr>
              <a:t>proceso </a:t>
            </a:r>
            <a:r>
              <a:rPr dirty="0" sz="2000" spc="105" b="1">
                <a:latin typeface="Arial"/>
                <a:cs typeface="Arial"/>
              </a:rPr>
              <a:t> </a:t>
            </a:r>
            <a:r>
              <a:rPr dirty="0" sz="2000" spc="155" b="1">
                <a:latin typeface="Arial"/>
                <a:cs typeface="Arial"/>
              </a:rPr>
              <a:t>de</a:t>
            </a:r>
            <a:r>
              <a:rPr dirty="0" sz="2000" spc="160" b="1">
                <a:latin typeface="Arial"/>
                <a:cs typeface="Arial"/>
              </a:rPr>
              <a:t> </a:t>
            </a:r>
            <a:r>
              <a:rPr dirty="0" sz="2000" spc="140" b="1">
                <a:latin typeface="Arial"/>
                <a:cs typeface="Arial"/>
              </a:rPr>
              <a:t>etiquetado</a:t>
            </a:r>
            <a:r>
              <a:rPr dirty="0" sz="2000" spc="145" b="1">
                <a:latin typeface="Arial"/>
                <a:cs typeface="Arial"/>
              </a:rPr>
              <a:t> </a:t>
            </a:r>
            <a:r>
              <a:rPr dirty="0" sz="2000" spc="130" b="1">
                <a:latin typeface="Arial"/>
                <a:cs typeface="Arial"/>
              </a:rPr>
              <a:t>en</a:t>
            </a:r>
            <a:r>
              <a:rPr dirty="0" sz="2000" spc="135" b="1">
                <a:latin typeface="Arial"/>
                <a:cs typeface="Arial"/>
              </a:rPr>
              <a:t> </a:t>
            </a:r>
            <a:r>
              <a:rPr dirty="0" sz="2000" spc="75" b="1">
                <a:latin typeface="Arial"/>
                <a:cs typeface="Arial"/>
              </a:rPr>
              <a:t>el</a:t>
            </a:r>
            <a:r>
              <a:rPr dirty="0" sz="2000" spc="80" b="1">
                <a:latin typeface="Arial"/>
                <a:cs typeface="Arial"/>
              </a:rPr>
              <a:t> </a:t>
            </a:r>
            <a:r>
              <a:rPr dirty="0" sz="2000" spc="150" b="1">
                <a:latin typeface="Arial"/>
                <a:cs typeface="Arial"/>
              </a:rPr>
              <a:t>que</a:t>
            </a:r>
            <a:r>
              <a:rPr dirty="0" sz="2000" spc="155" b="1">
                <a:latin typeface="Arial"/>
                <a:cs typeface="Arial"/>
              </a:rPr>
              <a:t> </a:t>
            </a:r>
            <a:r>
              <a:rPr dirty="0" sz="2000" spc="120" b="1">
                <a:latin typeface="Arial"/>
                <a:cs typeface="Arial"/>
              </a:rPr>
              <a:t>intervengan </a:t>
            </a:r>
            <a:r>
              <a:rPr dirty="0" sz="2000" spc="125" b="1">
                <a:latin typeface="Arial"/>
                <a:cs typeface="Arial"/>
              </a:rPr>
              <a:t> </a:t>
            </a:r>
            <a:r>
              <a:rPr dirty="0" u="heavy" sz="2000" spc="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personas</a:t>
            </a:r>
            <a:r>
              <a:rPr dirty="0" u="heavy" sz="2000" spc="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</a:t>
            </a:r>
            <a:r>
              <a:rPr dirty="0" u="heavy" sz="2000" spc="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Alzheimer</a:t>
            </a:r>
            <a:r>
              <a:rPr dirty="0" sz="2000" spc="95" b="1">
                <a:latin typeface="Arial"/>
                <a:cs typeface="Arial"/>
              </a:rPr>
              <a:t> </a:t>
            </a:r>
            <a:r>
              <a:rPr dirty="0" sz="2000" spc="90" b="1">
                <a:latin typeface="Arial"/>
                <a:cs typeface="Arial"/>
              </a:rPr>
              <a:t>(por</a:t>
            </a:r>
            <a:r>
              <a:rPr dirty="0" sz="2000" spc="95" b="1">
                <a:latin typeface="Arial"/>
                <a:cs typeface="Arial"/>
              </a:rPr>
              <a:t> </a:t>
            </a:r>
            <a:r>
              <a:rPr dirty="0" sz="2000" spc="105" b="1">
                <a:latin typeface="Arial"/>
                <a:cs typeface="Arial"/>
              </a:rPr>
              <a:t>medio</a:t>
            </a:r>
            <a:r>
              <a:rPr dirty="0" sz="2000" spc="110" b="1">
                <a:latin typeface="Arial"/>
                <a:cs typeface="Arial"/>
              </a:rPr>
              <a:t> </a:t>
            </a:r>
            <a:r>
              <a:rPr dirty="0" sz="2000" spc="155" b="1">
                <a:latin typeface="Arial"/>
                <a:cs typeface="Arial"/>
              </a:rPr>
              <a:t>de </a:t>
            </a:r>
            <a:r>
              <a:rPr dirty="0" sz="2000" spc="160" b="1">
                <a:latin typeface="Arial"/>
                <a:cs typeface="Arial"/>
              </a:rPr>
              <a:t> </a:t>
            </a:r>
            <a:r>
              <a:rPr dirty="0" sz="2000" spc="65" b="1">
                <a:latin typeface="Arial"/>
                <a:cs typeface="Arial"/>
              </a:rPr>
              <a:t>asociaciones).</a:t>
            </a:r>
            <a:endParaRPr sz="2000">
              <a:latin typeface="Arial"/>
              <a:cs typeface="Arial"/>
            </a:endParaRPr>
          </a:p>
          <a:p>
            <a:pPr algn="just" marL="12700" marR="1274445">
              <a:lnSpc>
                <a:spcPct val="100000"/>
              </a:lnSpc>
              <a:spcBef>
                <a:spcPts val="600"/>
              </a:spcBef>
            </a:pPr>
            <a:r>
              <a:rPr dirty="0" sz="2000" spc="85" b="1">
                <a:latin typeface="Arial"/>
                <a:cs typeface="Arial"/>
              </a:rPr>
              <a:t>Las </a:t>
            </a:r>
            <a:r>
              <a:rPr dirty="0" sz="2000" spc="120" b="1">
                <a:latin typeface="Arial"/>
                <a:cs typeface="Arial"/>
              </a:rPr>
              <a:t>etiquetas </a:t>
            </a:r>
            <a:r>
              <a:rPr dirty="0" sz="2000" spc="150" b="1">
                <a:latin typeface="Arial"/>
                <a:cs typeface="Arial"/>
              </a:rPr>
              <a:t>tendrán </a:t>
            </a:r>
            <a:r>
              <a:rPr dirty="0" sz="2000" spc="135" b="1">
                <a:latin typeface="Arial"/>
                <a:cs typeface="Arial"/>
              </a:rPr>
              <a:t>forma </a:t>
            </a:r>
            <a:r>
              <a:rPr dirty="0" sz="2000" spc="155" b="1">
                <a:latin typeface="Arial"/>
                <a:cs typeface="Arial"/>
              </a:rPr>
              <a:t>de </a:t>
            </a:r>
            <a:r>
              <a:rPr dirty="0" sz="2000" spc="150" b="1">
                <a:latin typeface="Arial"/>
                <a:cs typeface="Arial"/>
              </a:rPr>
              <a:t>pasaporte </a:t>
            </a:r>
            <a:r>
              <a:rPr dirty="0" sz="2000" spc="-30" b="1">
                <a:latin typeface="Arial"/>
                <a:cs typeface="Arial"/>
              </a:rPr>
              <a:t>y </a:t>
            </a:r>
            <a:r>
              <a:rPr dirty="0" sz="2000" spc="185" b="1">
                <a:latin typeface="Arial"/>
                <a:cs typeface="Arial"/>
              </a:rPr>
              <a:t>cada </a:t>
            </a:r>
            <a:r>
              <a:rPr dirty="0" sz="2000" spc="190" b="1">
                <a:latin typeface="Arial"/>
                <a:cs typeface="Arial"/>
              </a:rPr>
              <a:t> </a:t>
            </a:r>
            <a:r>
              <a:rPr dirty="0" sz="2000" spc="170" b="1">
                <a:latin typeface="Arial"/>
                <a:cs typeface="Arial"/>
              </a:rPr>
              <a:t>una </a:t>
            </a:r>
            <a:r>
              <a:rPr dirty="0" sz="2000" spc="85" b="1">
                <a:latin typeface="Arial"/>
                <a:cs typeface="Arial"/>
              </a:rPr>
              <a:t>llevará </a:t>
            </a:r>
            <a:r>
              <a:rPr dirty="0" sz="2000" spc="135" b="1">
                <a:latin typeface="Arial"/>
                <a:cs typeface="Arial"/>
              </a:rPr>
              <a:t>un </a:t>
            </a:r>
            <a:r>
              <a:rPr dirty="0" sz="2000" spc="114" b="1">
                <a:latin typeface="Arial"/>
                <a:cs typeface="Arial"/>
              </a:rPr>
              <a:t>recuerdo </a:t>
            </a:r>
            <a:r>
              <a:rPr dirty="0" sz="2000" spc="45" b="1">
                <a:latin typeface="Arial"/>
                <a:cs typeface="Arial"/>
              </a:rPr>
              <a:t>(un </a:t>
            </a:r>
            <a:r>
              <a:rPr dirty="0" sz="2000" spc="85" b="1">
                <a:latin typeface="Arial"/>
                <a:cs typeface="Arial"/>
              </a:rPr>
              <a:t>breve </a:t>
            </a:r>
            <a:r>
              <a:rPr dirty="0" sz="2000" spc="55" b="1">
                <a:latin typeface="Arial"/>
                <a:cs typeface="Arial"/>
              </a:rPr>
              <a:t>texto) </a:t>
            </a:r>
            <a:r>
              <a:rPr dirty="0" sz="2000" spc="95" b="1">
                <a:latin typeface="Arial"/>
                <a:cs typeface="Arial"/>
              </a:rPr>
              <a:t>escrito </a:t>
            </a:r>
            <a:r>
              <a:rPr dirty="0" sz="2000" spc="160" b="1">
                <a:latin typeface="Arial"/>
                <a:cs typeface="Arial"/>
              </a:rPr>
              <a:t>por </a:t>
            </a:r>
            <a:r>
              <a:rPr dirty="0" sz="2000" spc="165" b="1">
                <a:latin typeface="Arial"/>
                <a:cs typeface="Arial"/>
              </a:rPr>
              <a:t> </a:t>
            </a:r>
            <a:r>
              <a:rPr dirty="0" sz="2000" spc="170" b="1">
                <a:latin typeface="Arial"/>
                <a:cs typeface="Arial"/>
              </a:rPr>
              <a:t>una</a:t>
            </a:r>
            <a:r>
              <a:rPr dirty="0" sz="2000" spc="25" b="1">
                <a:latin typeface="Arial"/>
                <a:cs typeface="Arial"/>
              </a:rPr>
              <a:t> </a:t>
            </a:r>
            <a:r>
              <a:rPr dirty="0" sz="2000" spc="135" b="1">
                <a:latin typeface="Arial"/>
                <a:cs typeface="Arial"/>
              </a:rPr>
              <a:t>persona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14" b="1">
                <a:latin typeface="Arial"/>
                <a:cs typeface="Arial"/>
              </a:rPr>
              <a:t>con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40" b="1">
                <a:latin typeface="Arial"/>
                <a:cs typeface="Arial"/>
              </a:rPr>
              <a:t>Alzheimer.</a:t>
            </a:r>
            <a:endParaRPr sz="2000">
              <a:latin typeface="Arial"/>
              <a:cs typeface="Arial"/>
            </a:endParaRPr>
          </a:p>
          <a:p>
            <a:pPr algn="just" marL="866140" marR="864869">
              <a:lnSpc>
                <a:spcPct val="100000"/>
              </a:lnSpc>
              <a:spcBef>
                <a:spcPts val="775"/>
              </a:spcBef>
            </a:pPr>
            <a:r>
              <a:rPr dirty="0" sz="2000" spc="50" b="1">
                <a:latin typeface="Arial"/>
                <a:cs typeface="Arial"/>
              </a:rPr>
              <a:t>Estos </a:t>
            </a:r>
            <a:r>
              <a:rPr dirty="0" sz="2000" spc="100" b="1">
                <a:latin typeface="Arial"/>
                <a:cs typeface="Arial"/>
              </a:rPr>
              <a:t>recuerdos </a:t>
            </a:r>
            <a:r>
              <a:rPr dirty="0" sz="2000" spc="114" b="1">
                <a:latin typeface="Arial"/>
                <a:cs typeface="Arial"/>
              </a:rPr>
              <a:t>versarán </a:t>
            </a:r>
            <a:r>
              <a:rPr dirty="0" sz="2000" spc="100" b="1">
                <a:latin typeface="Arial"/>
                <a:cs typeface="Arial"/>
              </a:rPr>
              <a:t>sobre </a:t>
            </a:r>
            <a:r>
              <a:rPr dirty="0" sz="2000" spc="120" b="1">
                <a:latin typeface="Arial"/>
                <a:cs typeface="Arial"/>
              </a:rPr>
              <a:t>algún momento </a:t>
            </a:r>
            <a:r>
              <a:rPr dirty="0" sz="2000" spc="125" b="1">
                <a:latin typeface="Arial"/>
                <a:cs typeface="Arial"/>
              </a:rPr>
              <a:t> </a:t>
            </a:r>
            <a:r>
              <a:rPr dirty="0" sz="2000" spc="150" b="1">
                <a:latin typeface="Arial"/>
                <a:cs typeface="Arial"/>
              </a:rPr>
              <a:t>que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35" b="1">
                <a:latin typeface="Arial"/>
                <a:cs typeface="Arial"/>
              </a:rPr>
              <a:t>hayan</a:t>
            </a:r>
            <a:r>
              <a:rPr dirty="0" sz="2000" spc="25" b="1">
                <a:latin typeface="Arial"/>
                <a:cs typeface="Arial"/>
              </a:rPr>
              <a:t> </a:t>
            </a:r>
            <a:r>
              <a:rPr dirty="0" sz="2000" spc="60" b="1">
                <a:latin typeface="Arial"/>
                <a:cs typeface="Arial"/>
              </a:rPr>
              <a:t>vivido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30" b="1">
                <a:latin typeface="Arial"/>
                <a:cs typeface="Arial"/>
              </a:rPr>
              <a:t>en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35" b="1">
                <a:latin typeface="Arial"/>
                <a:cs typeface="Arial"/>
              </a:rPr>
              <a:t>un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10" b="1">
                <a:latin typeface="Arial"/>
                <a:cs typeface="Arial"/>
              </a:rPr>
              <a:t>coche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y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35" b="1">
                <a:latin typeface="Arial"/>
                <a:cs typeface="Arial"/>
              </a:rPr>
              <a:t>quieran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45" b="1">
                <a:latin typeface="Arial"/>
                <a:cs typeface="Arial"/>
              </a:rPr>
              <a:t>compar- </a:t>
            </a:r>
            <a:r>
              <a:rPr dirty="0" sz="2000" spc="-540" b="1">
                <a:latin typeface="Arial"/>
                <a:cs typeface="Arial"/>
              </a:rPr>
              <a:t> </a:t>
            </a:r>
            <a:r>
              <a:rPr dirty="0" sz="2000" spc="90" b="1">
                <a:latin typeface="Arial"/>
                <a:cs typeface="Arial"/>
              </a:rPr>
              <a:t>tirlo</a:t>
            </a:r>
            <a:r>
              <a:rPr dirty="0" sz="2000" spc="25" b="1">
                <a:latin typeface="Arial"/>
                <a:cs typeface="Arial"/>
              </a:rPr>
              <a:t> </a:t>
            </a:r>
            <a:r>
              <a:rPr dirty="0" sz="2000" spc="114" b="1">
                <a:latin typeface="Arial"/>
                <a:cs typeface="Arial"/>
              </a:rPr>
              <a:t>con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65" b="1">
                <a:latin typeface="Arial"/>
                <a:cs typeface="Arial"/>
              </a:rPr>
              <a:t>nosotros.</a:t>
            </a:r>
            <a:endParaRPr sz="2000">
              <a:latin typeface="Arial"/>
              <a:cs typeface="Arial"/>
            </a:endParaRPr>
          </a:p>
          <a:p>
            <a:pPr algn="just" marL="1704339" marR="5080">
              <a:lnSpc>
                <a:spcPct val="100000"/>
              </a:lnSpc>
              <a:spcBef>
                <a:spcPts val="600"/>
              </a:spcBef>
            </a:pPr>
            <a:r>
              <a:rPr dirty="0" sz="2000" spc="100" b="1">
                <a:latin typeface="Arial"/>
                <a:cs typeface="Arial"/>
              </a:rPr>
              <a:t>Rememorar</a:t>
            </a:r>
            <a:r>
              <a:rPr dirty="0" sz="2000" spc="105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ese</a:t>
            </a:r>
            <a:r>
              <a:rPr dirty="0" sz="2000" spc="75" b="1">
                <a:latin typeface="Arial"/>
                <a:cs typeface="Arial"/>
              </a:rPr>
              <a:t> </a:t>
            </a:r>
            <a:r>
              <a:rPr dirty="0" sz="2000" spc="114" b="1">
                <a:latin typeface="Arial"/>
                <a:cs typeface="Arial"/>
              </a:rPr>
              <a:t>recuerdo</a:t>
            </a:r>
            <a:r>
              <a:rPr dirty="0" sz="2000" spc="120" b="1">
                <a:latin typeface="Arial"/>
                <a:cs typeface="Arial"/>
              </a:rPr>
              <a:t> </a:t>
            </a:r>
            <a:r>
              <a:rPr dirty="0" sz="2000" spc="114" b="1">
                <a:latin typeface="Arial"/>
                <a:cs typeface="Arial"/>
              </a:rPr>
              <a:t>supone</a:t>
            </a:r>
            <a:r>
              <a:rPr dirty="0" sz="2000" spc="120" b="1">
                <a:latin typeface="Arial"/>
                <a:cs typeface="Arial"/>
              </a:rPr>
              <a:t> </a:t>
            </a:r>
            <a:r>
              <a:rPr dirty="0" sz="2000" spc="140" b="1">
                <a:latin typeface="Arial"/>
                <a:cs typeface="Arial"/>
              </a:rPr>
              <a:t>además</a:t>
            </a:r>
            <a:r>
              <a:rPr dirty="0" sz="2000" spc="145" b="1">
                <a:latin typeface="Arial"/>
                <a:cs typeface="Arial"/>
              </a:rPr>
              <a:t> </a:t>
            </a:r>
            <a:r>
              <a:rPr dirty="0" sz="2000" spc="135" b="1">
                <a:latin typeface="Arial"/>
                <a:cs typeface="Arial"/>
              </a:rPr>
              <a:t>un </a:t>
            </a:r>
            <a:r>
              <a:rPr dirty="0" sz="2000" spc="14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ejercicio</a:t>
            </a:r>
            <a:r>
              <a:rPr dirty="0" sz="2000" spc="25" b="1">
                <a:latin typeface="Arial"/>
                <a:cs typeface="Arial"/>
              </a:rPr>
              <a:t> </a:t>
            </a:r>
            <a:r>
              <a:rPr dirty="0" sz="2000" spc="85" b="1">
                <a:latin typeface="Arial"/>
                <a:cs typeface="Arial"/>
              </a:rPr>
              <a:t>cognitivo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190" b="1">
                <a:latin typeface="Arial"/>
                <a:cs typeface="Arial"/>
              </a:rPr>
              <a:t>para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ellos.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7011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8265" y="1636297"/>
            <a:ext cx="2806065" cy="76454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algn="just" marL="339725" marR="5080" indent="-327660">
              <a:lnSpc>
                <a:spcPct val="101600"/>
              </a:lnSpc>
              <a:spcBef>
                <a:spcPts val="70"/>
              </a:spcBef>
            </a:pPr>
            <a:r>
              <a:rPr dirty="0" spc="245">
                <a:latin typeface="Palatino Linotype"/>
                <a:cs typeface="Palatino Linotype"/>
              </a:rPr>
              <a:t>-</a:t>
            </a:r>
            <a:r>
              <a:rPr dirty="0" spc="250">
                <a:latin typeface="Palatino Linotype"/>
                <a:cs typeface="Palatino Linotype"/>
              </a:rPr>
              <a:t> </a:t>
            </a:r>
            <a:r>
              <a:rPr dirty="0" spc="-45">
                <a:latin typeface="Palatino Linotype"/>
                <a:cs typeface="Palatino Linotype"/>
              </a:rPr>
              <a:t>Apelan</a:t>
            </a:r>
            <a:r>
              <a:rPr dirty="0" spc="-40">
                <a:latin typeface="Palatino Linotype"/>
                <a:cs typeface="Palatino Linotype"/>
              </a:rPr>
              <a:t> </a:t>
            </a:r>
            <a:r>
              <a:rPr dirty="0" spc="-20">
                <a:latin typeface="Palatino Linotype"/>
                <a:cs typeface="Palatino Linotype"/>
              </a:rPr>
              <a:t>al </a:t>
            </a:r>
            <a:r>
              <a:rPr dirty="0" spc="15">
                <a:latin typeface="Palatino Linotype"/>
                <a:cs typeface="Palatino Linotype"/>
              </a:rPr>
              <a:t>neumático; </a:t>
            </a:r>
            <a:r>
              <a:rPr dirty="0" spc="5">
                <a:latin typeface="Palatino Linotype"/>
                <a:cs typeface="Palatino Linotype"/>
              </a:rPr>
              <a:t>son </a:t>
            </a:r>
            <a:r>
              <a:rPr dirty="0" spc="10">
                <a:latin typeface="Palatino Linotype"/>
                <a:cs typeface="Palatino Linotype"/>
              </a:rPr>
              <a:t> </a:t>
            </a:r>
            <a:r>
              <a:rPr dirty="0" spc="25">
                <a:latin typeface="Palatino Linotype"/>
                <a:cs typeface="Palatino Linotype"/>
              </a:rPr>
              <a:t>recuerdos</a:t>
            </a:r>
            <a:r>
              <a:rPr dirty="0" spc="30">
                <a:latin typeface="Palatino Linotype"/>
                <a:cs typeface="Palatino Linotype"/>
              </a:rPr>
              <a:t> </a:t>
            </a:r>
            <a:r>
              <a:rPr dirty="0" spc="-40">
                <a:latin typeface="Palatino Linotype"/>
                <a:cs typeface="Palatino Linotype"/>
              </a:rPr>
              <a:t>vividos</a:t>
            </a:r>
            <a:r>
              <a:rPr dirty="0" spc="-35">
                <a:latin typeface="Palatino Linotype"/>
                <a:cs typeface="Palatino Linotype"/>
              </a:rPr>
              <a:t> </a:t>
            </a:r>
            <a:r>
              <a:rPr dirty="0" spc="-5">
                <a:latin typeface="Palatino Linotype"/>
                <a:cs typeface="Palatino Linotype"/>
              </a:rPr>
              <a:t>en</a:t>
            </a:r>
            <a:r>
              <a:rPr dirty="0">
                <a:latin typeface="Palatino Linotype"/>
                <a:cs typeface="Palatino Linotype"/>
              </a:rPr>
              <a:t> </a:t>
            </a:r>
            <a:r>
              <a:rPr dirty="0" spc="-15">
                <a:latin typeface="Palatino Linotype"/>
                <a:cs typeface="Palatino Linotype"/>
              </a:rPr>
              <a:t>un </a:t>
            </a:r>
            <a:r>
              <a:rPr dirty="0" spc="-10">
                <a:latin typeface="Palatino Linotype"/>
                <a:cs typeface="Palatino Linotype"/>
              </a:rPr>
              <a:t> </a:t>
            </a:r>
            <a:r>
              <a:rPr dirty="0" spc="30">
                <a:latin typeface="Palatino Linotype"/>
                <a:cs typeface="Palatino Linotype"/>
              </a:rPr>
              <a:t>coche</a:t>
            </a:r>
            <a:r>
              <a:rPr dirty="0" spc="-2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o</a:t>
            </a:r>
            <a:r>
              <a:rPr dirty="0" spc="-25">
                <a:latin typeface="Palatino Linotype"/>
                <a:cs typeface="Palatino Linotype"/>
              </a:rPr>
              <a:t> </a:t>
            </a:r>
            <a:r>
              <a:rPr dirty="0" spc="-5">
                <a:latin typeface="Palatino Linotype"/>
                <a:cs typeface="Palatino Linotype"/>
              </a:rPr>
              <a:t>en</a:t>
            </a:r>
            <a:r>
              <a:rPr dirty="0" spc="-25">
                <a:latin typeface="Palatino Linotype"/>
                <a:cs typeface="Palatino Linotype"/>
              </a:rPr>
              <a:t> </a:t>
            </a:r>
            <a:r>
              <a:rPr dirty="0" spc="-5">
                <a:latin typeface="Palatino Linotype"/>
                <a:cs typeface="Palatino Linotype"/>
              </a:rPr>
              <a:t>una</a:t>
            </a:r>
            <a:r>
              <a:rPr dirty="0" spc="-30">
                <a:latin typeface="Palatino Linotype"/>
                <a:cs typeface="Palatino Linotype"/>
              </a:rPr>
              <a:t> </a:t>
            </a:r>
            <a:r>
              <a:rPr dirty="0" spc="10">
                <a:latin typeface="Palatino Linotype"/>
                <a:cs typeface="Palatino Linotype"/>
              </a:rPr>
              <a:t>moto.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1055" y="3457388"/>
            <a:ext cx="145224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075" algn="l"/>
                <a:tab pos="1329055" algn="l"/>
              </a:tabLst>
            </a:pPr>
            <a:r>
              <a:rPr dirty="0" sz="1700" spc="260" b="1">
                <a:latin typeface="Palatino Linotype"/>
                <a:cs typeface="Palatino Linotype"/>
              </a:rPr>
              <a:t>-</a:t>
            </a:r>
            <a:r>
              <a:rPr dirty="0" sz="1700" spc="260" b="1">
                <a:latin typeface="Palatino Linotype"/>
                <a:cs typeface="Palatino Linotype"/>
              </a:rPr>
              <a:t>	</a:t>
            </a:r>
            <a:r>
              <a:rPr dirty="0" sz="1700" spc="-45" b="1">
                <a:latin typeface="Palatino Linotype"/>
                <a:cs typeface="Palatino Linotype"/>
              </a:rPr>
              <a:t>Apelan</a:t>
            </a:r>
            <a:r>
              <a:rPr dirty="0" sz="1700" spc="-45" b="1">
                <a:latin typeface="Palatino Linotype"/>
                <a:cs typeface="Palatino Linotype"/>
              </a:rPr>
              <a:t>	</a:t>
            </a:r>
            <a:r>
              <a:rPr dirty="0" sz="1700" spc="15" b="1">
                <a:latin typeface="Palatino Linotype"/>
                <a:cs typeface="Palatino Linotype"/>
              </a:rPr>
              <a:t>a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4750" y="3714563"/>
            <a:ext cx="29946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2390" algn="l"/>
                <a:tab pos="2206625" algn="l"/>
              </a:tabLst>
            </a:pPr>
            <a:r>
              <a:rPr dirty="0" sz="1700" spc="85" b="1">
                <a:latin typeface="Palatino Linotype"/>
                <a:cs typeface="Palatino Linotype"/>
              </a:rPr>
              <a:t>r</a:t>
            </a:r>
            <a:r>
              <a:rPr dirty="0" sz="1700" spc="15" b="1">
                <a:latin typeface="Palatino Linotype"/>
                <a:cs typeface="Palatino Linotype"/>
              </a:rPr>
              <a:t>ecu</a:t>
            </a:r>
            <a:r>
              <a:rPr dirty="0" sz="1700" spc="5" b="1">
                <a:latin typeface="Palatino Linotype"/>
                <a:cs typeface="Palatino Linotype"/>
              </a:rPr>
              <a:t>e</a:t>
            </a:r>
            <a:r>
              <a:rPr dirty="0" sz="1700" spc="85" b="1">
                <a:latin typeface="Palatino Linotype"/>
                <a:cs typeface="Palatino Linotype"/>
              </a:rPr>
              <a:t>r</a:t>
            </a:r>
            <a:r>
              <a:rPr dirty="0" sz="1700" spc="-5" b="1">
                <a:latin typeface="Palatino Linotype"/>
                <a:cs typeface="Palatino Linotype"/>
              </a:rPr>
              <a:t>dos</a:t>
            </a:r>
            <a:r>
              <a:rPr dirty="0" sz="1700" b="1">
                <a:latin typeface="Palatino Linotype"/>
                <a:cs typeface="Palatino Linotype"/>
              </a:rPr>
              <a:t>	</a:t>
            </a:r>
            <a:r>
              <a:rPr dirty="0" sz="1700" spc="15" b="1">
                <a:latin typeface="Palatino Linotype"/>
                <a:cs typeface="Palatino Linotype"/>
              </a:rPr>
              <a:t>están</a:t>
            </a:r>
            <a:r>
              <a:rPr dirty="0" sz="1700" b="1">
                <a:latin typeface="Palatino Linotype"/>
                <a:cs typeface="Palatino Linotype"/>
              </a:rPr>
              <a:t>	</a:t>
            </a:r>
            <a:r>
              <a:rPr dirty="0" sz="1700" spc="35" b="1">
                <a:latin typeface="Palatino Linotype"/>
                <a:cs typeface="Palatino Linotype"/>
              </a:rPr>
              <a:t>escri</a:t>
            </a:r>
            <a:r>
              <a:rPr dirty="0" sz="1700" spc="25" b="1">
                <a:latin typeface="Palatino Linotype"/>
                <a:cs typeface="Palatino Linotype"/>
              </a:rPr>
              <a:t>t</a:t>
            </a:r>
            <a:r>
              <a:rPr dirty="0" sz="1700" spc="10" b="1">
                <a:latin typeface="Palatino Linotype"/>
                <a:cs typeface="Palatino Linotype"/>
              </a:rPr>
              <a:t>os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9964" y="3457388"/>
            <a:ext cx="2296160" cy="541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ts val="2035"/>
              </a:lnSpc>
              <a:spcBef>
                <a:spcPts val="100"/>
              </a:spcBef>
              <a:tabLst>
                <a:tab pos="571500" algn="l"/>
                <a:tab pos="1983739" algn="l"/>
              </a:tabLst>
            </a:pPr>
            <a:r>
              <a:rPr dirty="0" sz="1700" spc="-5" b="1">
                <a:latin typeface="Palatino Linotype"/>
                <a:cs typeface="Palatino Linotype"/>
              </a:rPr>
              <a:t>las</a:t>
            </a:r>
            <a:r>
              <a:rPr dirty="0" sz="1700" spc="-5" b="1">
                <a:latin typeface="Palatino Linotype"/>
                <a:cs typeface="Palatino Linotype"/>
              </a:rPr>
              <a:t>	</a:t>
            </a:r>
            <a:r>
              <a:rPr dirty="0" sz="1700" spc="-5" b="1">
                <a:latin typeface="Palatino Linotype"/>
                <a:cs typeface="Palatino Linotype"/>
              </a:rPr>
              <a:t>e</a:t>
            </a:r>
            <a:r>
              <a:rPr dirty="0" sz="1700" spc="15" b="1">
                <a:latin typeface="Palatino Linotype"/>
                <a:cs typeface="Palatino Linotype"/>
              </a:rPr>
              <a:t>mociones;</a:t>
            </a:r>
            <a:r>
              <a:rPr dirty="0" sz="1700" b="1">
                <a:latin typeface="Palatino Linotype"/>
                <a:cs typeface="Palatino Linotype"/>
              </a:rPr>
              <a:t>	</a:t>
            </a:r>
            <a:r>
              <a:rPr dirty="0" sz="1700" spc="-75" b="1">
                <a:latin typeface="Palatino Linotype"/>
                <a:cs typeface="Palatino Linotype"/>
              </a:rPr>
              <a:t>l</a:t>
            </a:r>
            <a:r>
              <a:rPr dirty="0" sz="1700" spc="10" b="1">
                <a:latin typeface="Palatino Linotype"/>
                <a:cs typeface="Palatino Linotype"/>
              </a:rPr>
              <a:t>os</a:t>
            </a:r>
            <a:endParaRPr sz="1700">
              <a:latin typeface="Palatino Linotype"/>
              <a:cs typeface="Palatino Linotype"/>
            </a:endParaRPr>
          </a:p>
          <a:p>
            <a:pPr algn="r" marR="5080">
              <a:lnSpc>
                <a:spcPts val="2035"/>
              </a:lnSpc>
            </a:pPr>
            <a:r>
              <a:rPr dirty="0" sz="1700" spc="30" b="1">
                <a:latin typeface="Palatino Linotype"/>
                <a:cs typeface="Palatino Linotype"/>
              </a:rPr>
              <a:t>por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750" y="3971738"/>
            <a:ext cx="243903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5" b="1">
                <a:latin typeface="Palatino Linotype"/>
                <a:cs typeface="Palatino Linotype"/>
              </a:rPr>
              <a:t>personas</a:t>
            </a:r>
            <a:r>
              <a:rPr dirty="0" sz="1700" spc="-35" b="1">
                <a:latin typeface="Palatino Linotype"/>
                <a:cs typeface="Palatino Linotype"/>
              </a:rPr>
              <a:t> </a:t>
            </a:r>
            <a:r>
              <a:rPr dirty="0" sz="1700" spc="25" b="1">
                <a:latin typeface="Palatino Linotype"/>
                <a:cs typeface="Palatino Linotype"/>
              </a:rPr>
              <a:t>con</a:t>
            </a:r>
            <a:r>
              <a:rPr dirty="0" sz="1700" spc="-90" b="1">
                <a:latin typeface="Palatino Linotype"/>
                <a:cs typeface="Palatino Linotype"/>
              </a:rPr>
              <a:t> </a:t>
            </a:r>
            <a:r>
              <a:rPr dirty="0" sz="1700" spc="-30" b="1">
                <a:latin typeface="Palatino Linotype"/>
                <a:cs typeface="Palatino Linotype"/>
              </a:rPr>
              <a:t>Alzheimer.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8CE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2021-03-17T08:55:08Z</dcterms:created>
  <dcterms:modified xsi:type="dcterms:W3CDTF">2021-03-17T08:55:08Z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